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60" r:id="rId3"/>
    <p:sldId id="267" r:id="rId4"/>
    <p:sldId id="262" r:id="rId5"/>
    <p:sldId id="269" r:id="rId6"/>
    <p:sldId id="287" r:id="rId7"/>
    <p:sldId id="263" r:id="rId8"/>
    <p:sldId id="264" r:id="rId9"/>
    <p:sldId id="268" r:id="rId10"/>
    <p:sldId id="266" r:id="rId11"/>
    <p:sldId id="279" r:id="rId12"/>
    <p:sldId id="278" r:id="rId13"/>
    <p:sldId id="280" r:id="rId14"/>
    <p:sldId id="270" r:id="rId15"/>
    <p:sldId id="271" r:id="rId16"/>
    <p:sldId id="272" r:id="rId17"/>
    <p:sldId id="273" r:id="rId18"/>
    <p:sldId id="275" r:id="rId19"/>
    <p:sldId id="282" r:id="rId20"/>
    <p:sldId id="276" r:id="rId21"/>
    <p:sldId id="283" r:id="rId22"/>
    <p:sldId id="274" r:id="rId23"/>
    <p:sldId id="281" r:id="rId24"/>
    <p:sldId id="284" r:id="rId25"/>
    <p:sldId id="285"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p:restoredTop sz="91433"/>
  </p:normalViewPr>
  <p:slideViewPr>
    <p:cSldViewPr snapToGrid="0" snapToObjects="1">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23AF7-9C87-4F4E-AC9F-26458CF7E264}"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5CC71-4ABE-784A-B5C8-8BB6740B86BC}" type="slidenum">
              <a:rPr lang="en-US" smtClean="0"/>
              <a:t>‹#›</a:t>
            </a:fld>
            <a:endParaRPr lang="en-US"/>
          </a:p>
        </p:txBody>
      </p:sp>
    </p:spTree>
    <p:extLst>
      <p:ext uri="{BB962C8B-B14F-4D97-AF65-F5344CB8AC3E}">
        <p14:creationId xmlns:p14="http://schemas.microsoft.com/office/powerpoint/2010/main" val="60663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5CC71-4ABE-784A-B5C8-8BB6740B86BC}" type="slidenum">
              <a:rPr lang="en-US" smtClean="0"/>
              <a:t>17</a:t>
            </a:fld>
            <a:endParaRPr lang="en-US"/>
          </a:p>
        </p:txBody>
      </p:sp>
    </p:spTree>
    <p:extLst>
      <p:ext uri="{BB962C8B-B14F-4D97-AF65-F5344CB8AC3E}">
        <p14:creationId xmlns:p14="http://schemas.microsoft.com/office/powerpoint/2010/main" val="50241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9153-8756-0049-9166-2B11B3BAF0B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8EF2223-1F85-8B4D-AE92-D968531B4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8C1B2-3C77-9F4D-BACF-507997DF1952}"/>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059246E4-78E9-4B4F-9E70-EFA3C7F74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906B0-038E-6C4C-B7CF-DE566C55C929}"/>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387038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AA69-6647-0D44-922F-32C97C836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A3F8A-456A-8541-B400-BEBF78915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4D92E-2B20-5145-96D1-11807B8C2F18}"/>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B48E7D6F-28EF-0643-85D7-B64B00DC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69D5C-DF14-CD49-8ACA-D9CE6BBE57F9}"/>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414774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F6445-55B1-CD4D-A3A5-250EAC689F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9D239-C9F9-414C-A90D-72C4947065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23408-AD18-8D45-94A4-C45CE652485D}"/>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C36F0D60-A51D-5247-8609-4416CFF68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4277B-7B8B-FE43-A48F-0E87F50CFB82}"/>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212324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590A-4CD0-5A42-A34E-5A18CB102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FD702-D1B0-CE43-B8E3-4AE9576A57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7399B-B690-3C43-92FD-DED23F43B8D2}"/>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E1C73035-F517-5B4B-ADA6-9E0D0B3F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6E543-C212-2549-B183-502265DA422E}"/>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421934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27EE-7E2F-434D-964A-7AA5D7F93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7E3C9C-7704-C044-AF30-69CE3CBC99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B8BB9-9B93-5F4F-9BDA-82B47545E8A3}"/>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536BCFBD-1016-0542-B3EC-7ABEB3165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6ECEC-9E1D-254B-B80A-A9371A5D2612}"/>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331303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C612-1A34-AD4D-845A-0597AD3BD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2B9D0-32AD-1F45-B377-E95550C16F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26199-7D48-5749-B473-5A7FB2CE6B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C0878-A71B-B24D-8A92-A52109854E54}"/>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6" name="Footer Placeholder 5">
            <a:extLst>
              <a:ext uri="{FF2B5EF4-FFF2-40B4-BE49-F238E27FC236}">
                <a16:creationId xmlns:a16="http://schemas.microsoft.com/office/drawing/2014/main" id="{D3FD7D92-7CE3-B545-B3B1-8F8741DB9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5E5C0-F58F-994B-A2F5-BA085E65D370}"/>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277794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2FCA-026A-FE4D-866C-AF19592AC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9F2BF-4DDE-084A-B1DB-45AD31AD2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603855-81E1-3641-B098-B129E84141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76F0F-1383-CC46-9365-F65340B46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B8547-8ED3-9044-90B2-A9EB2E97B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86C4A8-C076-894D-8E34-12019A057E2E}"/>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8" name="Footer Placeholder 7">
            <a:extLst>
              <a:ext uri="{FF2B5EF4-FFF2-40B4-BE49-F238E27FC236}">
                <a16:creationId xmlns:a16="http://schemas.microsoft.com/office/drawing/2014/main" id="{F4B8C882-DE24-9149-A297-2371AA7F52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9BC66-4B6C-BA45-A18A-4B37B73572EB}"/>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10837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7E9-5C03-414E-A041-5B2DB3B521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F41ED1-B484-F643-9C46-71CBA96CDD38}"/>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4" name="Footer Placeholder 3">
            <a:extLst>
              <a:ext uri="{FF2B5EF4-FFF2-40B4-BE49-F238E27FC236}">
                <a16:creationId xmlns:a16="http://schemas.microsoft.com/office/drawing/2014/main" id="{1696E3C1-4292-EC45-AAF0-4C136D1667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98BD1D-D306-2041-A273-D3D9A1FAE886}"/>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369447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2B2AB-ABEB-A943-97F6-75EAF2ADDA36}"/>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3" name="Footer Placeholder 2">
            <a:extLst>
              <a:ext uri="{FF2B5EF4-FFF2-40B4-BE49-F238E27FC236}">
                <a16:creationId xmlns:a16="http://schemas.microsoft.com/office/drawing/2014/main" id="{585A9CAA-4B89-6940-8E61-6141B68A7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7AC1D0-0FEB-2C46-A208-D8EDD87525D5}"/>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66463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3830-19F9-1B40-8726-6B4423398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B815A3-5B09-5F44-A342-FF36BD85C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788201-FECD-EC42-8349-EE0C45E26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084FDD-DAA1-AB4E-B824-383C6646FE0D}"/>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6" name="Footer Placeholder 5">
            <a:extLst>
              <a:ext uri="{FF2B5EF4-FFF2-40B4-BE49-F238E27FC236}">
                <a16:creationId xmlns:a16="http://schemas.microsoft.com/office/drawing/2014/main" id="{7C6475F5-0C25-8F40-8606-D34F0E374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624B1-FEEA-3548-8E88-C54580B63577}"/>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1901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77B4-03A9-5E4D-B07A-16EB2E068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306297-25F8-AA4E-98F4-1D9B07A9C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90595-22D8-4C43-8BEA-1DEEA2A25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B89068-0C3C-9A4D-9EC9-38CA76F24349}"/>
              </a:ext>
            </a:extLst>
          </p:cNvPr>
          <p:cNvSpPr>
            <a:spLocks noGrp="1"/>
          </p:cNvSpPr>
          <p:nvPr>
            <p:ph type="dt" sz="half" idx="10"/>
          </p:nvPr>
        </p:nvSpPr>
        <p:spPr/>
        <p:txBody>
          <a:bodyPr/>
          <a:lstStyle/>
          <a:p>
            <a:fld id="{7F9D0E68-E892-0149-9A36-EE26B3C87F3D}" type="datetimeFigureOut">
              <a:rPr lang="en-US" smtClean="0"/>
              <a:t>10/29/2020</a:t>
            </a:fld>
            <a:endParaRPr lang="en-US"/>
          </a:p>
        </p:txBody>
      </p:sp>
      <p:sp>
        <p:nvSpPr>
          <p:cNvPr id="6" name="Footer Placeholder 5">
            <a:extLst>
              <a:ext uri="{FF2B5EF4-FFF2-40B4-BE49-F238E27FC236}">
                <a16:creationId xmlns:a16="http://schemas.microsoft.com/office/drawing/2014/main" id="{619E3399-8404-1C4C-8C31-5FAC6F31A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48EAE-FDC6-194D-A008-7AEBFF3EE5B8}"/>
              </a:ext>
            </a:extLst>
          </p:cNvPr>
          <p:cNvSpPr>
            <a:spLocks noGrp="1"/>
          </p:cNvSpPr>
          <p:nvPr>
            <p:ph type="sldNum" sz="quarter" idx="12"/>
          </p:nvPr>
        </p:nvSpPr>
        <p:spPr/>
        <p:txBody>
          <a:bodyPr/>
          <a:lstStyle/>
          <a:p>
            <a:fld id="{43CDE999-6FB2-EC4A-A12F-7AC3070BA746}" type="slidenum">
              <a:rPr lang="en-US" smtClean="0"/>
              <a:t>‹#›</a:t>
            </a:fld>
            <a:endParaRPr lang="en-US"/>
          </a:p>
        </p:txBody>
      </p:sp>
    </p:spTree>
    <p:extLst>
      <p:ext uri="{BB962C8B-B14F-4D97-AF65-F5344CB8AC3E}">
        <p14:creationId xmlns:p14="http://schemas.microsoft.com/office/powerpoint/2010/main" val="233343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03626-F9F2-FE4C-9DF1-4B50247E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8D2E93-A6EF-1342-9B2F-5835F1DAB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F4C103-8AD5-EC40-8A6A-FD5E4D6C6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D0E68-E892-0149-9A36-EE26B3C87F3D}" type="datetimeFigureOut">
              <a:rPr lang="en-US" smtClean="0"/>
              <a:t>10/29/2020</a:t>
            </a:fld>
            <a:endParaRPr lang="en-US"/>
          </a:p>
        </p:txBody>
      </p:sp>
      <p:sp>
        <p:nvSpPr>
          <p:cNvPr id="5" name="Footer Placeholder 4">
            <a:extLst>
              <a:ext uri="{FF2B5EF4-FFF2-40B4-BE49-F238E27FC236}">
                <a16:creationId xmlns:a16="http://schemas.microsoft.com/office/drawing/2014/main" id="{D3141D6C-9C7E-8641-B472-70E210A43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9CD9B8-9D8E-3D48-A8DE-45E760D5C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09868" y="5769181"/>
            <a:ext cx="3979807" cy="994952"/>
          </a:xfrm>
          <a:prstGeom prst="rect">
            <a:avLst/>
          </a:prstGeom>
        </p:spPr>
      </p:pic>
    </p:spTree>
    <p:extLst>
      <p:ext uri="{BB962C8B-B14F-4D97-AF65-F5344CB8AC3E}">
        <p14:creationId xmlns:p14="http://schemas.microsoft.com/office/powerpoint/2010/main" val="118461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24648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dventhealth.com/who-we-a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Healthcare Ministry: Commissioned and Constrained</a:t>
            </a:r>
          </a:p>
        </p:txBody>
      </p:sp>
      <p:sp>
        <p:nvSpPr>
          <p:cNvPr id="3" name="Subtitle 2"/>
          <p:cNvSpPr>
            <a:spLocks noGrp="1"/>
          </p:cNvSpPr>
          <p:nvPr>
            <p:ph type="subTitle" idx="1"/>
          </p:nvPr>
        </p:nvSpPr>
        <p:spPr/>
        <p:txBody>
          <a:bodyPr>
            <a:normAutofit/>
          </a:bodyPr>
          <a:lstStyle/>
          <a:p>
            <a:endParaRPr lang="en-US" sz="3600" dirty="0"/>
          </a:p>
          <a:p>
            <a:r>
              <a:rPr lang="en-US" sz="3600" dirty="0"/>
              <a:t>The Tale of Two Christian Communities </a:t>
            </a:r>
          </a:p>
        </p:txBody>
      </p:sp>
    </p:spTree>
    <p:extLst>
      <p:ext uri="{BB962C8B-B14F-4D97-AF65-F5344CB8AC3E}">
        <p14:creationId xmlns:p14="http://schemas.microsoft.com/office/powerpoint/2010/main" val="403604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EC2-C200-4596-9163-C3323D605F02}"/>
              </a:ext>
            </a:extLst>
          </p:cNvPr>
          <p:cNvSpPr>
            <a:spLocks noGrp="1"/>
          </p:cNvSpPr>
          <p:nvPr>
            <p:ph type="title"/>
          </p:nvPr>
        </p:nvSpPr>
        <p:spPr/>
        <p:txBody>
          <a:bodyPr/>
          <a:lstStyle/>
          <a:p>
            <a:r>
              <a:rPr lang="en-US" dirty="0"/>
              <a:t>An Unexpected Ally: The New Testament</a:t>
            </a:r>
          </a:p>
        </p:txBody>
      </p:sp>
      <p:sp>
        <p:nvSpPr>
          <p:cNvPr id="3" name="Content Placeholder 2">
            <a:extLst>
              <a:ext uri="{FF2B5EF4-FFF2-40B4-BE49-F238E27FC236}">
                <a16:creationId xmlns:a16="http://schemas.microsoft.com/office/drawing/2014/main" id="{916C62BF-65C9-4D2D-B4A7-ED6287013310}"/>
              </a:ext>
            </a:extLst>
          </p:cNvPr>
          <p:cNvSpPr>
            <a:spLocks noGrp="1"/>
          </p:cNvSpPr>
          <p:nvPr>
            <p:ph idx="1"/>
          </p:nvPr>
        </p:nvSpPr>
        <p:spPr/>
        <p:txBody>
          <a:bodyPr>
            <a:normAutofit fontScale="92500" lnSpcReduction="10000"/>
          </a:bodyPr>
          <a:lstStyle/>
          <a:p>
            <a:r>
              <a:rPr lang="en-US" sz="3200" dirty="0"/>
              <a:t>All twenty-one letters in the NT to scattered Christians worshipping in urban house churches throughout the  Mediterranean address how these Christians should live in the world, including how to “witness” to their faith in Jesus.</a:t>
            </a:r>
          </a:p>
          <a:p>
            <a:r>
              <a:rPr lang="en-US" sz="3200" dirty="0"/>
              <a:t>A close look fails to find any directive to evangelize their non-Christian neighbors by taking the initiative to preach Jesus or confront their neighbors with the claims of the Gospel. </a:t>
            </a:r>
          </a:p>
          <a:p>
            <a:r>
              <a:rPr lang="en-US" sz="3200" dirty="0"/>
              <a:t>To repeat, there are none! </a:t>
            </a:r>
          </a:p>
          <a:p>
            <a:pPr marL="0" indent="0">
              <a:buNone/>
            </a:pPr>
            <a:r>
              <a:rPr lang="en-US" sz="3200" dirty="0"/>
              <a:t>		</a:t>
            </a:r>
          </a:p>
          <a:p>
            <a:pPr marL="0" indent="0">
              <a:buNone/>
            </a:pPr>
            <a:r>
              <a:rPr lang="en-US" sz="3200" dirty="0"/>
              <a:t>		</a:t>
            </a:r>
            <a:r>
              <a:rPr lang="en-US" dirty="0"/>
              <a:t>Let’s look at a brief survey of the evidence:</a:t>
            </a:r>
          </a:p>
          <a:p>
            <a:endParaRPr lang="en-US" dirty="0"/>
          </a:p>
          <a:p>
            <a:pPr marL="0" indent="0">
              <a:buNone/>
            </a:pPr>
            <a:endParaRPr lang="en-US" dirty="0"/>
          </a:p>
        </p:txBody>
      </p:sp>
    </p:spTree>
    <p:extLst>
      <p:ext uri="{BB962C8B-B14F-4D97-AF65-F5344CB8AC3E}">
        <p14:creationId xmlns:p14="http://schemas.microsoft.com/office/powerpoint/2010/main" val="155993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5B04-EBA7-4862-B36E-20770811EAFB}"/>
              </a:ext>
            </a:extLst>
          </p:cNvPr>
          <p:cNvSpPr>
            <a:spLocks noGrp="1"/>
          </p:cNvSpPr>
          <p:nvPr>
            <p:ph type="title"/>
          </p:nvPr>
        </p:nvSpPr>
        <p:spPr/>
        <p:txBody>
          <a:bodyPr/>
          <a:lstStyle/>
          <a:p>
            <a:r>
              <a:rPr lang="en-US" dirty="0"/>
              <a:t>Realities the Early Church Faced</a:t>
            </a:r>
          </a:p>
        </p:txBody>
      </p:sp>
      <p:sp>
        <p:nvSpPr>
          <p:cNvPr id="3" name="Content Placeholder 2">
            <a:extLst>
              <a:ext uri="{FF2B5EF4-FFF2-40B4-BE49-F238E27FC236}">
                <a16:creationId xmlns:a16="http://schemas.microsoft.com/office/drawing/2014/main" id="{11C7F308-2DC0-4157-9EDE-15C40176E90E}"/>
              </a:ext>
            </a:extLst>
          </p:cNvPr>
          <p:cNvSpPr>
            <a:spLocks noGrp="1"/>
          </p:cNvSpPr>
          <p:nvPr>
            <p:ph idx="1"/>
          </p:nvPr>
        </p:nvSpPr>
        <p:spPr/>
        <p:txBody>
          <a:bodyPr/>
          <a:lstStyle/>
          <a:p>
            <a:pPr marL="0" indent="0">
              <a:buNone/>
            </a:pPr>
            <a:r>
              <a:rPr lang="en-US" dirty="0"/>
              <a:t>Pliny, Governor of Bithynia to Emperor Trajan, c. 110 AD</a:t>
            </a:r>
          </a:p>
          <a:p>
            <a:pPr marL="0" indent="0">
              <a:buNone/>
            </a:pPr>
            <a:r>
              <a:rPr lang="en-US" dirty="0"/>
              <a:t>	</a:t>
            </a:r>
            <a:r>
              <a:rPr lang="en-US" i="1" dirty="0"/>
              <a:t>Meanwhile, in the case of those who were denounced to me as Christians, I have observed the following procedure: I interrogated these as to whether they were Christians; those who confessed I interrogated a second and a third time, threatening them with punishment; </a:t>
            </a:r>
            <a:r>
              <a:rPr lang="en-US" b="1" i="1" dirty="0"/>
              <a:t>those who persisted I ordered executed</a:t>
            </a:r>
            <a:r>
              <a:rPr lang="en-US" i="1" dirty="0"/>
              <a:t>….Accordingly, I judged it all the more necessary to find out what the truth was by torturing two female slaves who were called deaconesses. But I discovered nothing else but </a:t>
            </a:r>
            <a:r>
              <a:rPr lang="en-US" b="1" i="1" dirty="0"/>
              <a:t>depraved, excessive superstition</a:t>
            </a:r>
            <a:r>
              <a:rPr lang="en-US" i="1" dirty="0"/>
              <a:t>.</a:t>
            </a:r>
            <a:r>
              <a:rPr lang="en-US" dirty="0"/>
              <a:t>				--</a:t>
            </a:r>
          </a:p>
        </p:txBody>
      </p:sp>
    </p:spTree>
    <p:extLst>
      <p:ext uri="{BB962C8B-B14F-4D97-AF65-F5344CB8AC3E}">
        <p14:creationId xmlns:p14="http://schemas.microsoft.com/office/powerpoint/2010/main" val="302099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map&#10;&#10;Description automatically generated">
            <a:extLst>
              <a:ext uri="{FF2B5EF4-FFF2-40B4-BE49-F238E27FC236}">
                <a16:creationId xmlns:a16="http://schemas.microsoft.com/office/drawing/2014/main" id="{E5A4C1E3-FAAB-4454-9AAA-A9F9959C7DA3}"/>
              </a:ext>
            </a:extLst>
          </p:cNvPr>
          <p:cNvPicPr>
            <a:picLocks noChangeAspect="1"/>
          </p:cNvPicPr>
          <p:nvPr/>
        </p:nvPicPr>
        <p:blipFill>
          <a:blip r:embed="rId2"/>
          <a:stretch>
            <a:fillRect/>
          </a:stretch>
        </p:blipFill>
        <p:spPr>
          <a:xfrm>
            <a:off x="749300" y="0"/>
            <a:ext cx="5054600" cy="6857999"/>
          </a:xfrm>
          <a:prstGeom prst="rect">
            <a:avLst/>
          </a:prstGeom>
        </p:spPr>
      </p:pic>
      <p:pic>
        <p:nvPicPr>
          <p:cNvPr id="5" name="Picture 4" descr="A picture containing building, graffiti&#10;&#10;Description automatically generated">
            <a:extLst>
              <a:ext uri="{FF2B5EF4-FFF2-40B4-BE49-F238E27FC236}">
                <a16:creationId xmlns:a16="http://schemas.microsoft.com/office/drawing/2014/main" id="{3550F8C1-23D9-4C3C-9AB7-E2C1C8D7A68C}"/>
              </a:ext>
            </a:extLst>
          </p:cNvPr>
          <p:cNvPicPr>
            <a:picLocks noChangeAspect="1"/>
          </p:cNvPicPr>
          <p:nvPr/>
        </p:nvPicPr>
        <p:blipFill>
          <a:blip r:embed="rId3"/>
          <a:stretch>
            <a:fillRect/>
          </a:stretch>
        </p:blipFill>
        <p:spPr>
          <a:xfrm>
            <a:off x="6654800" y="0"/>
            <a:ext cx="5537200" cy="6858000"/>
          </a:xfrm>
          <a:prstGeom prst="rect">
            <a:avLst/>
          </a:prstGeom>
        </p:spPr>
      </p:pic>
      <p:sp>
        <p:nvSpPr>
          <p:cNvPr id="2" name="Rectangle 1">
            <a:extLst>
              <a:ext uri="{FF2B5EF4-FFF2-40B4-BE49-F238E27FC236}">
                <a16:creationId xmlns:a16="http://schemas.microsoft.com/office/drawing/2014/main" id="{BAB9E321-C4E2-4B15-8C59-1D9FECB2D59F}"/>
              </a:ext>
            </a:extLst>
          </p:cNvPr>
          <p:cNvSpPr/>
          <p:nvPr/>
        </p:nvSpPr>
        <p:spPr>
          <a:xfrm>
            <a:off x="621323" y="3244334"/>
            <a:ext cx="8116426" cy="313932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Alexamenos</a:t>
            </a:r>
            <a:r>
              <a:rPr lang="en-US" dirty="0"/>
              <a:t> you (pl.) worship [show allegiance] to god</a:t>
            </a:r>
          </a:p>
        </p:txBody>
      </p:sp>
    </p:spTree>
    <p:extLst>
      <p:ext uri="{BB962C8B-B14F-4D97-AF65-F5344CB8AC3E}">
        <p14:creationId xmlns:p14="http://schemas.microsoft.com/office/powerpoint/2010/main" val="41962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195A-5F88-4712-9B0D-B76C75975209}"/>
              </a:ext>
            </a:extLst>
          </p:cNvPr>
          <p:cNvSpPr>
            <a:spLocks noGrp="1"/>
          </p:cNvSpPr>
          <p:nvPr>
            <p:ph type="title"/>
          </p:nvPr>
        </p:nvSpPr>
        <p:spPr/>
        <p:txBody>
          <a:bodyPr/>
          <a:lstStyle/>
          <a:p>
            <a:r>
              <a:rPr lang="en-US" dirty="0"/>
              <a:t>Realities, continued...</a:t>
            </a:r>
          </a:p>
        </p:txBody>
      </p:sp>
      <p:sp>
        <p:nvSpPr>
          <p:cNvPr id="3" name="Content Placeholder 2">
            <a:extLst>
              <a:ext uri="{FF2B5EF4-FFF2-40B4-BE49-F238E27FC236}">
                <a16:creationId xmlns:a16="http://schemas.microsoft.com/office/drawing/2014/main" id="{3ED24578-C6FE-410E-B6C8-49882175A905}"/>
              </a:ext>
            </a:extLst>
          </p:cNvPr>
          <p:cNvSpPr>
            <a:spLocks noGrp="1"/>
          </p:cNvSpPr>
          <p:nvPr>
            <p:ph idx="1"/>
          </p:nvPr>
        </p:nvSpPr>
        <p:spPr/>
        <p:txBody>
          <a:bodyPr>
            <a:normAutofit/>
          </a:bodyPr>
          <a:lstStyle/>
          <a:p>
            <a:r>
              <a:rPr lang="en-US" dirty="0"/>
              <a:t>No place of worship except private homes</a:t>
            </a:r>
          </a:p>
          <a:p>
            <a:r>
              <a:rPr lang="en-US" dirty="0"/>
              <a:t>Viewed as</a:t>
            </a:r>
          </a:p>
          <a:p>
            <a:pPr lvl="1"/>
            <a:r>
              <a:rPr lang="en-US" dirty="0"/>
              <a:t>Followers of a Christos pretender, causing riots among the Jewish population</a:t>
            </a:r>
          </a:p>
          <a:p>
            <a:pPr lvl="1"/>
            <a:r>
              <a:rPr lang="en-US" dirty="0"/>
              <a:t>Giving allegiance to a crucified criminal as a deity, soon to return to overthrow the Roman empire</a:t>
            </a:r>
          </a:p>
          <a:p>
            <a:pPr lvl="1"/>
            <a:r>
              <a:rPr lang="en-US" dirty="0"/>
              <a:t>Endangering the world by refusing to honor the legitimate protecting deities</a:t>
            </a:r>
          </a:p>
          <a:p>
            <a:pPr lvl="1"/>
            <a:r>
              <a:rPr lang="en-US" dirty="0"/>
              <a:t>Attracting the lowest classes and slaves</a:t>
            </a:r>
          </a:p>
          <a:p>
            <a:pPr lvl="1"/>
            <a:r>
              <a:rPr lang="en-US" dirty="0"/>
              <a:t>Breaking up families and subverting the social hierarchy</a:t>
            </a:r>
          </a:p>
          <a:p>
            <a:pPr lvl="1"/>
            <a:r>
              <a:rPr lang="en-US" dirty="0"/>
              <a:t>Engaged in secret sex scandals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3445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DAE8-C64C-40DD-B9E4-FC8C414B5A39}"/>
              </a:ext>
            </a:extLst>
          </p:cNvPr>
          <p:cNvSpPr>
            <a:spLocks noGrp="1"/>
          </p:cNvSpPr>
          <p:nvPr>
            <p:ph type="title"/>
          </p:nvPr>
        </p:nvSpPr>
        <p:spPr/>
        <p:txBody>
          <a:bodyPr/>
          <a:lstStyle/>
          <a:p>
            <a:r>
              <a:rPr lang="en-US" dirty="0"/>
              <a:t>Roman Christians’ Good Neighbor Policy </a:t>
            </a:r>
          </a:p>
        </p:txBody>
      </p:sp>
      <p:sp>
        <p:nvSpPr>
          <p:cNvPr id="3" name="Content Placeholder 2">
            <a:extLst>
              <a:ext uri="{FF2B5EF4-FFF2-40B4-BE49-F238E27FC236}">
                <a16:creationId xmlns:a16="http://schemas.microsoft.com/office/drawing/2014/main" id="{948E9CE0-6E56-4FAD-8C76-016213AFB629}"/>
              </a:ext>
            </a:extLst>
          </p:cNvPr>
          <p:cNvSpPr>
            <a:spLocks noGrp="1"/>
          </p:cNvSpPr>
          <p:nvPr>
            <p:ph idx="1"/>
          </p:nvPr>
        </p:nvSpPr>
        <p:spPr/>
        <p:txBody>
          <a:bodyPr>
            <a:normAutofit fontScale="85000" lnSpcReduction="20000"/>
          </a:bodyPr>
          <a:lstStyle/>
          <a:p>
            <a:r>
              <a:rPr lang="en-US" dirty="0"/>
              <a:t>. Do not repay anyone evil for evil. Be careful to do what is right in the eyes of everybody. If it is possible, as far as it depends on you, </a:t>
            </a:r>
            <a:r>
              <a:rPr lang="en-US" b="1" dirty="0"/>
              <a:t>live at peace with everyone. </a:t>
            </a:r>
            <a:r>
              <a:rPr lang="en-US" dirty="0"/>
              <a:t>Do not take revenge, my friends, but leave room for God's wrath, for it is written: "It is mine to avenge; I will repay," says the Lord. On the contrary: "If your enemy is hungry, feed him; if he is thirsty, give him something to drink. In doing this, you will heap burning coals on his head."  Do not be overcome by evil, but </a:t>
            </a:r>
            <a:r>
              <a:rPr lang="en-US" b="1" dirty="0"/>
              <a:t>overcome evil with good</a:t>
            </a:r>
            <a:r>
              <a:rPr lang="en-US" dirty="0"/>
              <a:t>.</a:t>
            </a:r>
          </a:p>
          <a:p>
            <a:r>
              <a:rPr lang="en-US" b="1" dirty="0"/>
              <a:t>Give everyone what you owe him</a:t>
            </a:r>
            <a:r>
              <a:rPr lang="en-US" dirty="0"/>
              <a:t>: If you owe taxes, pay taxes; if revenue, then revenue; if respect, then respect; if honor, then honor. Let no debt remain outstanding, except the continuing debt to love one another, for he who loves his fellowman has fulfilled the law. The commandments, "Do not commit adultery," "Do not murder," "Do not steal," "Do not covet," and whatever other commandment there may be, are summed up in this one rule: "</a:t>
            </a:r>
            <a:r>
              <a:rPr lang="en-US" b="1" dirty="0"/>
              <a:t>Love your neighbor as yourself." Love does no harm to its neighbor. Therefore love is the fulfillment of the law</a:t>
            </a:r>
            <a:r>
              <a:rPr lang="en-US" dirty="0"/>
              <a:t>. Romans 12 and 13</a:t>
            </a:r>
          </a:p>
          <a:p>
            <a:endParaRPr lang="en-US" dirty="0"/>
          </a:p>
        </p:txBody>
      </p:sp>
    </p:spTree>
    <p:extLst>
      <p:ext uri="{BB962C8B-B14F-4D97-AF65-F5344CB8AC3E}">
        <p14:creationId xmlns:p14="http://schemas.microsoft.com/office/powerpoint/2010/main" val="160053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8B38-E100-44DC-B5D7-22619DB689FD}"/>
              </a:ext>
            </a:extLst>
          </p:cNvPr>
          <p:cNvSpPr>
            <a:spLocks noGrp="1"/>
          </p:cNvSpPr>
          <p:nvPr>
            <p:ph type="title"/>
          </p:nvPr>
        </p:nvSpPr>
        <p:spPr/>
        <p:txBody>
          <a:bodyPr/>
          <a:lstStyle/>
          <a:p>
            <a:r>
              <a:rPr lang="en-US" dirty="0"/>
              <a:t>Believers in Colossae: Wait until they ask… </a:t>
            </a:r>
          </a:p>
        </p:txBody>
      </p:sp>
      <p:sp>
        <p:nvSpPr>
          <p:cNvPr id="3" name="Content Placeholder 2">
            <a:extLst>
              <a:ext uri="{FF2B5EF4-FFF2-40B4-BE49-F238E27FC236}">
                <a16:creationId xmlns:a16="http://schemas.microsoft.com/office/drawing/2014/main" id="{1689497F-28A0-4F3D-B73D-5CA74F357F3A}"/>
              </a:ext>
            </a:extLst>
          </p:cNvPr>
          <p:cNvSpPr>
            <a:spLocks noGrp="1"/>
          </p:cNvSpPr>
          <p:nvPr>
            <p:ph idx="1"/>
          </p:nvPr>
        </p:nvSpPr>
        <p:spPr/>
        <p:txBody>
          <a:bodyPr/>
          <a:lstStyle/>
          <a:p>
            <a:pPr marL="0" indent="0">
              <a:buNone/>
            </a:pPr>
            <a:r>
              <a:rPr lang="en-US" sz="4000" dirty="0"/>
              <a:t>Be wise in the way you act toward outsiders; </a:t>
            </a:r>
            <a:r>
              <a:rPr lang="en-US" sz="4000" b="1" dirty="0"/>
              <a:t>make the most of every opportunity</a:t>
            </a:r>
            <a:r>
              <a:rPr lang="en-US" sz="4000" dirty="0"/>
              <a:t>. Let your conversation be always full of grace, seasoned with salt, </a:t>
            </a:r>
            <a:r>
              <a:rPr lang="en-US" sz="4000" b="1" dirty="0"/>
              <a:t>so that you may know how to answer everyone. </a:t>
            </a:r>
          </a:p>
          <a:p>
            <a:pPr marL="0" indent="0">
              <a:buNone/>
            </a:pPr>
            <a:r>
              <a:rPr lang="en-US" dirty="0"/>
              <a:t>				--Colossians 4:5-7 </a:t>
            </a:r>
          </a:p>
        </p:txBody>
      </p:sp>
    </p:spTree>
    <p:extLst>
      <p:ext uri="{BB962C8B-B14F-4D97-AF65-F5344CB8AC3E}">
        <p14:creationId xmlns:p14="http://schemas.microsoft.com/office/powerpoint/2010/main" val="182178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37F-CBAF-41E6-A32E-B0FE95B70E8C}"/>
              </a:ext>
            </a:extLst>
          </p:cNvPr>
          <p:cNvSpPr>
            <a:spLocks noGrp="1"/>
          </p:cNvSpPr>
          <p:nvPr>
            <p:ph type="title"/>
          </p:nvPr>
        </p:nvSpPr>
        <p:spPr/>
        <p:txBody>
          <a:bodyPr/>
          <a:lstStyle/>
          <a:p>
            <a:r>
              <a:rPr lang="en-US" dirty="0"/>
              <a:t>Earning Respect in Thessalonica</a:t>
            </a:r>
          </a:p>
        </p:txBody>
      </p:sp>
      <p:sp>
        <p:nvSpPr>
          <p:cNvPr id="3" name="Content Placeholder 2">
            <a:extLst>
              <a:ext uri="{FF2B5EF4-FFF2-40B4-BE49-F238E27FC236}">
                <a16:creationId xmlns:a16="http://schemas.microsoft.com/office/drawing/2014/main" id="{1827FFF5-3B00-4390-B667-4B59EE8802A7}"/>
              </a:ext>
            </a:extLst>
          </p:cNvPr>
          <p:cNvSpPr>
            <a:spLocks noGrp="1"/>
          </p:cNvSpPr>
          <p:nvPr>
            <p:ph idx="1"/>
          </p:nvPr>
        </p:nvSpPr>
        <p:spPr/>
        <p:txBody>
          <a:bodyPr>
            <a:normAutofit lnSpcReduction="10000"/>
          </a:bodyPr>
          <a:lstStyle/>
          <a:p>
            <a:pPr marL="0" indent="0">
              <a:buNone/>
            </a:pPr>
            <a:r>
              <a:rPr lang="en-US" sz="3600" b="1" dirty="0"/>
              <a:t>Make it your ambition to lead a quiet life, to mind your own business and to work with your hands</a:t>
            </a:r>
            <a:r>
              <a:rPr lang="en-US" sz="3600" dirty="0"/>
              <a:t>, just as we told you, so that </a:t>
            </a:r>
            <a:r>
              <a:rPr lang="en-US" sz="3600" b="1" dirty="0"/>
              <a:t>your daily life may win the respect of outsiders </a:t>
            </a:r>
            <a:r>
              <a:rPr lang="en-US" sz="3600" dirty="0"/>
              <a:t>and so that you will not be dependent on anybody.</a:t>
            </a:r>
          </a:p>
          <a:p>
            <a:pPr marL="0" indent="0">
              <a:buNone/>
            </a:pPr>
            <a:r>
              <a:rPr lang="en-US" sz="3600" dirty="0"/>
              <a:t> </a:t>
            </a:r>
          </a:p>
          <a:p>
            <a:pPr marL="1371600" lvl="3" indent="0">
              <a:buNone/>
            </a:pPr>
            <a:r>
              <a:rPr lang="en-US" dirty="0"/>
              <a:t>					--1 Thessalonians 4:11-12</a:t>
            </a:r>
          </a:p>
          <a:p>
            <a:pPr marL="1371600" lvl="3" indent="0">
              <a:buNone/>
            </a:pPr>
            <a:endParaRPr lang="en-US" dirty="0"/>
          </a:p>
          <a:p>
            <a:pPr marL="1371600" lvl="3" indent="0">
              <a:buNone/>
            </a:pPr>
            <a:endParaRPr lang="en-US" dirty="0"/>
          </a:p>
          <a:p>
            <a:pPr marL="1371600" lvl="3" indent="0">
              <a:buNone/>
            </a:pPr>
            <a:r>
              <a:rPr lang="en-US" dirty="0"/>
              <a:t>	</a:t>
            </a:r>
          </a:p>
        </p:txBody>
      </p:sp>
    </p:spTree>
    <p:extLst>
      <p:ext uri="{BB962C8B-B14F-4D97-AF65-F5344CB8AC3E}">
        <p14:creationId xmlns:p14="http://schemas.microsoft.com/office/powerpoint/2010/main" val="57597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5567-1123-4121-BC4D-AB53BE968019}"/>
              </a:ext>
            </a:extLst>
          </p:cNvPr>
          <p:cNvSpPr>
            <a:spLocks noGrp="1"/>
          </p:cNvSpPr>
          <p:nvPr>
            <p:ph type="title"/>
          </p:nvPr>
        </p:nvSpPr>
        <p:spPr/>
        <p:txBody>
          <a:bodyPr/>
          <a:lstStyle/>
          <a:p>
            <a:r>
              <a:rPr lang="en-US" dirty="0"/>
              <a:t>Showing Respect in Asia Minor </a:t>
            </a:r>
          </a:p>
        </p:txBody>
      </p:sp>
      <p:sp>
        <p:nvSpPr>
          <p:cNvPr id="3" name="Content Placeholder 2">
            <a:extLst>
              <a:ext uri="{FF2B5EF4-FFF2-40B4-BE49-F238E27FC236}">
                <a16:creationId xmlns:a16="http://schemas.microsoft.com/office/drawing/2014/main" id="{EB53EBD2-8FCF-4F87-817F-0D8AF947A1AF}"/>
              </a:ext>
            </a:extLst>
          </p:cNvPr>
          <p:cNvSpPr>
            <a:spLocks noGrp="1"/>
          </p:cNvSpPr>
          <p:nvPr>
            <p:ph idx="1"/>
          </p:nvPr>
        </p:nvSpPr>
        <p:spPr/>
        <p:txBody>
          <a:bodyPr>
            <a:normAutofit/>
          </a:bodyPr>
          <a:lstStyle/>
          <a:p>
            <a:r>
              <a:rPr lang="en-US" sz="3200" dirty="0"/>
              <a:t>Dear friends, I urge you, as aliens and strangers in the world, to abstain from sinful desires, which war against your soul. </a:t>
            </a:r>
            <a:r>
              <a:rPr lang="en-US" sz="3200" b="1" dirty="0"/>
              <a:t>Live such good lives among the pagans </a:t>
            </a:r>
            <a:r>
              <a:rPr lang="en-US" sz="3200" dirty="0"/>
              <a:t>that, though they accuse you of doing wrong, </a:t>
            </a:r>
            <a:r>
              <a:rPr lang="en-US" sz="3200" b="1" dirty="0"/>
              <a:t>they may see your good deeds and glorify God </a:t>
            </a:r>
            <a:r>
              <a:rPr lang="en-US" sz="3200" dirty="0"/>
              <a:t>on the day he visits us…. Live as free men, but do not use your freedom as a cover-up for evil; live as servants of God. </a:t>
            </a:r>
            <a:r>
              <a:rPr lang="en-US" sz="3200" b="1" dirty="0"/>
              <a:t>Honor everyone, love the brotherhood of believers, fear God, honor the king</a:t>
            </a:r>
            <a:r>
              <a:rPr lang="en-US" sz="3200" dirty="0"/>
              <a:t>.</a:t>
            </a:r>
          </a:p>
          <a:p>
            <a:pPr marL="0" indent="0">
              <a:buNone/>
            </a:pPr>
            <a:r>
              <a:rPr lang="en-US" dirty="0"/>
              <a:t>				--1 Peter 2:9 -3:12  </a:t>
            </a:r>
          </a:p>
        </p:txBody>
      </p:sp>
    </p:spTree>
    <p:extLst>
      <p:ext uri="{BB962C8B-B14F-4D97-AF65-F5344CB8AC3E}">
        <p14:creationId xmlns:p14="http://schemas.microsoft.com/office/powerpoint/2010/main" val="258003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B02-DF4E-4FCF-B923-15758684C423}"/>
              </a:ext>
            </a:extLst>
          </p:cNvPr>
          <p:cNvSpPr>
            <a:spLocks noGrp="1"/>
          </p:cNvSpPr>
          <p:nvPr>
            <p:ph type="title"/>
          </p:nvPr>
        </p:nvSpPr>
        <p:spPr/>
        <p:txBody>
          <a:bodyPr/>
          <a:lstStyle/>
          <a:p>
            <a:pPr algn="ctr"/>
            <a:r>
              <a:rPr lang="en-US" dirty="0"/>
              <a:t>Jesus’ Sermon on the Mount</a:t>
            </a:r>
            <a:br>
              <a:rPr lang="en-US" dirty="0"/>
            </a:br>
            <a:r>
              <a:rPr lang="en-US" dirty="0"/>
              <a:t>The Crown Jewel</a:t>
            </a:r>
          </a:p>
        </p:txBody>
      </p:sp>
      <p:sp>
        <p:nvSpPr>
          <p:cNvPr id="3" name="Content Placeholder 2">
            <a:extLst>
              <a:ext uri="{FF2B5EF4-FFF2-40B4-BE49-F238E27FC236}">
                <a16:creationId xmlns:a16="http://schemas.microsoft.com/office/drawing/2014/main" id="{6B350B91-9A5B-4C91-A23F-3754879DF22D}"/>
              </a:ext>
            </a:extLst>
          </p:cNvPr>
          <p:cNvSpPr>
            <a:spLocks noGrp="1"/>
          </p:cNvSpPr>
          <p:nvPr>
            <p:ph idx="1"/>
          </p:nvPr>
        </p:nvSpPr>
        <p:spPr/>
        <p:txBody>
          <a:bodyPr>
            <a:normAutofit/>
          </a:bodyPr>
          <a:lstStyle/>
          <a:p>
            <a:r>
              <a:rPr lang="en-US" sz="4000" dirty="0"/>
              <a:t>Vital for any consideration of mission by a Christian corporation. </a:t>
            </a:r>
          </a:p>
          <a:p>
            <a:pPr lvl="1"/>
            <a:r>
              <a:rPr lang="en-US" sz="3600" dirty="0"/>
              <a:t>Second person plural pronouns and verbs </a:t>
            </a:r>
          </a:p>
          <a:p>
            <a:r>
              <a:rPr lang="en-US" sz="4000" dirty="0"/>
              <a:t>Moves from establishing the corporate identity and mission (5:3-16) to strategy (5:17-6:18) to support and policies (6:19-7:23). </a:t>
            </a:r>
          </a:p>
        </p:txBody>
      </p:sp>
    </p:spTree>
    <p:extLst>
      <p:ext uri="{BB962C8B-B14F-4D97-AF65-F5344CB8AC3E}">
        <p14:creationId xmlns:p14="http://schemas.microsoft.com/office/powerpoint/2010/main" val="250055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5B5C-9B23-4677-B697-55433346C88C}"/>
              </a:ext>
            </a:extLst>
          </p:cNvPr>
          <p:cNvSpPr>
            <a:spLocks noGrp="1"/>
          </p:cNvSpPr>
          <p:nvPr>
            <p:ph type="title"/>
          </p:nvPr>
        </p:nvSpPr>
        <p:spPr/>
        <p:txBody>
          <a:bodyPr/>
          <a:lstStyle/>
          <a:p>
            <a:pPr algn="ctr"/>
            <a:r>
              <a:rPr lang="en-US" dirty="0"/>
              <a:t>Corporate and Market Identities  </a:t>
            </a:r>
          </a:p>
        </p:txBody>
      </p:sp>
      <p:sp>
        <p:nvSpPr>
          <p:cNvPr id="3" name="Content Placeholder 2">
            <a:extLst>
              <a:ext uri="{FF2B5EF4-FFF2-40B4-BE49-F238E27FC236}">
                <a16:creationId xmlns:a16="http://schemas.microsoft.com/office/drawing/2014/main" id="{CF4AE67E-4476-434F-915B-BF38B5FAEEAD}"/>
              </a:ext>
            </a:extLst>
          </p:cNvPr>
          <p:cNvSpPr>
            <a:spLocks noGrp="1"/>
          </p:cNvSpPr>
          <p:nvPr>
            <p:ph idx="1"/>
          </p:nvPr>
        </p:nvSpPr>
        <p:spPr/>
        <p:txBody>
          <a:bodyPr/>
          <a:lstStyle/>
          <a:p>
            <a:pPr marL="0" indent="0">
              <a:buNone/>
            </a:pPr>
            <a:r>
              <a:rPr lang="en-US" sz="4400" dirty="0"/>
              <a:t>You (pl) are </a:t>
            </a:r>
            <a:r>
              <a:rPr lang="en-US" sz="4400" b="1" dirty="0"/>
              <a:t>the salt of the earth</a:t>
            </a:r>
            <a:r>
              <a:rPr lang="en-US" sz="4400" dirty="0"/>
              <a:t>. But if the salt loses its saltiness, how can it be made salty again? It is no longer good for anything, except to be thrown out and trampled by men. You (pl) are the </a:t>
            </a:r>
            <a:r>
              <a:rPr lang="en-US" sz="4400" b="1" dirty="0"/>
              <a:t>light of the world</a:t>
            </a:r>
            <a:r>
              <a:rPr lang="en-US" sz="4400" dirty="0"/>
              <a:t>. A city on a hill cannot hide. </a:t>
            </a:r>
            <a:r>
              <a:rPr lang="en-US" sz="4000" dirty="0"/>
              <a:t>	--</a:t>
            </a:r>
            <a:r>
              <a:rPr lang="en-US" dirty="0"/>
              <a:t>Matthew 5:13-14</a:t>
            </a:r>
          </a:p>
        </p:txBody>
      </p:sp>
    </p:spTree>
    <p:extLst>
      <p:ext uri="{BB962C8B-B14F-4D97-AF65-F5344CB8AC3E}">
        <p14:creationId xmlns:p14="http://schemas.microsoft.com/office/powerpoint/2010/main" val="385390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“Extending the Healing Ministry of Christ”</a:t>
            </a:r>
            <a:br>
              <a:rPr lang="en-US" dirty="0"/>
            </a:br>
            <a:r>
              <a:rPr lang="en-US" dirty="0"/>
              <a:t>--The Mission of AdventHealth</a:t>
            </a:r>
          </a:p>
        </p:txBody>
      </p:sp>
      <p:sp>
        <p:nvSpPr>
          <p:cNvPr id="3" name="Content Placeholder 2"/>
          <p:cNvSpPr>
            <a:spLocks noGrp="1"/>
          </p:cNvSpPr>
          <p:nvPr>
            <p:ph idx="1"/>
          </p:nvPr>
        </p:nvSpPr>
        <p:spPr/>
        <p:txBody>
          <a:bodyPr/>
          <a:lstStyle/>
          <a:p>
            <a:r>
              <a:rPr lang="en-US" sz="2900" dirty="0"/>
              <a:t> “It [the mission] calls us to be His hands and feet in helping people feel whole. Our story is one of hope — one that strives to heal and restore the body, mind and spirit.”</a:t>
            </a:r>
          </a:p>
          <a:p>
            <a:r>
              <a:rPr lang="en-US" sz="2900" dirty="0"/>
              <a:t>“Our calling is to provide whole-person care that tends to body, mind and spirit, just as Christ did during His earthly ministry.”</a:t>
            </a:r>
          </a:p>
          <a:p>
            <a:pPr marL="0" indent="0">
              <a:buNone/>
            </a:pPr>
            <a:r>
              <a:rPr lang="en-US" sz="2900" dirty="0"/>
              <a:t>					</a:t>
            </a:r>
            <a:r>
              <a:rPr lang="en-US" sz="1600" dirty="0">
                <a:hlinkClick r:id="rId2"/>
              </a:rPr>
              <a:t>https://www.adventhealth.com/who-we-are</a:t>
            </a:r>
            <a:r>
              <a:rPr lang="en-US" sz="1600" dirty="0"/>
              <a:t> retrieved 10-28-2020</a:t>
            </a:r>
          </a:p>
          <a:p>
            <a:pPr marL="0" indent="0">
              <a:buNone/>
            </a:pPr>
            <a:r>
              <a:rPr lang="en-US" sz="2900" dirty="0"/>
              <a:t>Does this mission leading to wholeness include extending Christ’s invitation, “Come, follow Me”? </a:t>
            </a:r>
          </a:p>
          <a:p>
            <a:pPr marL="0" indent="0">
              <a:buNone/>
            </a:pPr>
            <a:endParaRPr lang="en-US" dirty="0"/>
          </a:p>
        </p:txBody>
      </p:sp>
    </p:spTree>
    <p:extLst>
      <p:ext uri="{BB962C8B-B14F-4D97-AF65-F5344CB8AC3E}">
        <p14:creationId xmlns:p14="http://schemas.microsoft.com/office/powerpoint/2010/main" val="114680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C84-8AEE-4332-BE47-129C2F450F87}"/>
              </a:ext>
            </a:extLst>
          </p:cNvPr>
          <p:cNvSpPr>
            <a:spLocks noGrp="1"/>
          </p:cNvSpPr>
          <p:nvPr>
            <p:ph type="title"/>
          </p:nvPr>
        </p:nvSpPr>
        <p:spPr/>
        <p:txBody>
          <a:bodyPr/>
          <a:lstStyle/>
          <a:p>
            <a:r>
              <a:rPr lang="en-US" dirty="0"/>
              <a:t>Identity Symbols for Residential Believers</a:t>
            </a:r>
          </a:p>
        </p:txBody>
      </p:sp>
      <p:sp>
        <p:nvSpPr>
          <p:cNvPr id="3" name="Content Placeholder 2">
            <a:extLst>
              <a:ext uri="{FF2B5EF4-FFF2-40B4-BE49-F238E27FC236}">
                <a16:creationId xmlns:a16="http://schemas.microsoft.com/office/drawing/2014/main" id="{0FBE3137-E6FB-439B-9D05-A03992BA6ECB}"/>
              </a:ext>
            </a:extLst>
          </p:cNvPr>
          <p:cNvSpPr>
            <a:spLocks noGrp="1"/>
          </p:cNvSpPr>
          <p:nvPr>
            <p:ph idx="1"/>
          </p:nvPr>
        </p:nvSpPr>
        <p:spPr/>
        <p:txBody>
          <a:bodyPr/>
          <a:lstStyle/>
          <a:p>
            <a:pPr marL="0" indent="0">
              <a:buNone/>
            </a:pPr>
            <a:r>
              <a:rPr lang="en-US" sz="4400" dirty="0"/>
              <a:t>You (pl) are the </a:t>
            </a:r>
            <a:r>
              <a:rPr lang="en-US" sz="4400" b="1" dirty="0"/>
              <a:t>light of the world</a:t>
            </a:r>
            <a:r>
              <a:rPr lang="en-US" sz="4400" dirty="0"/>
              <a:t>. </a:t>
            </a:r>
            <a:r>
              <a:rPr lang="en-US" sz="4400" b="1" dirty="0"/>
              <a:t>A city on a hill </a:t>
            </a:r>
            <a:r>
              <a:rPr lang="en-US" sz="4400" dirty="0"/>
              <a:t>cannot be hidden. Neither do people light a </a:t>
            </a:r>
            <a:r>
              <a:rPr lang="en-US" sz="4400" b="1" dirty="0"/>
              <a:t>lamp</a:t>
            </a:r>
            <a:r>
              <a:rPr lang="en-US" sz="4400" dirty="0"/>
              <a:t> and put it under a bowl. Instead they put it </a:t>
            </a:r>
            <a:r>
              <a:rPr lang="en-US" sz="4400" b="1" dirty="0"/>
              <a:t>on its stand</a:t>
            </a:r>
            <a:r>
              <a:rPr lang="en-US" sz="4400" dirty="0"/>
              <a:t>, and it gives light to everyone in the </a:t>
            </a:r>
            <a:r>
              <a:rPr lang="en-US" sz="4400" b="1" dirty="0"/>
              <a:t>house</a:t>
            </a:r>
            <a:r>
              <a:rPr lang="en-US" dirty="0"/>
              <a:t>	--Matthew 5:14-16 NIV</a:t>
            </a:r>
          </a:p>
        </p:txBody>
      </p:sp>
    </p:spTree>
    <p:extLst>
      <p:ext uri="{BB962C8B-B14F-4D97-AF65-F5344CB8AC3E}">
        <p14:creationId xmlns:p14="http://schemas.microsoft.com/office/powerpoint/2010/main" val="200074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B5D5-8264-42B4-8684-45CD6E28248A}"/>
              </a:ext>
            </a:extLst>
          </p:cNvPr>
          <p:cNvSpPr>
            <a:spLocks noGrp="1"/>
          </p:cNvSpPr>
          <p:nvPr>
            <p:ph type="title"/>
          </p:nvPr>
        </p:nvSpPr>
        <p:spPr/>
        <p:txBody>
          <a:bodyPr/>
          <a:lstStyle/>
          <a:p>
            <a:pPr algn="ctr"/>
            <a:r>
              <a:rPr lang="en-US" dirty="0"/>
              <a:t>Corporate Mission </a:t>
            </a:r>
          </a:p>
        </p:txBody>
      </p:sp>
      <p:sp>
        <p:nvSpPr>
          <p:cNvPr id="3" name="Content Placeholder 2">
            <a:extLst>
              <a:ext uri="{FF2B5EF4-FFF2-40B4-BE49-F238E27FC236}">
                <a16:creationId xmlns:a16="http://schemas.microsoft.com/office/drawing/2014/main" id="{7DE3C270-5A06-4D3C-8B86-449119591B72}"/>
              </a:ext>
            </a:extLst>
          </p:cNvPr>
          <p:cNvSpPr>
            <a:spLocks noGrp="1"/>
          </p:cNvSpPr>
          <p:nvPr>
            <p:ph idx="1"/>
          </p:nvPr>
        </p:nvSpPr>
        <p:spPr/>
        <p:txBody>
          <a:bodyPr>
            <a:normAutofit/>
          </a:bodyPr>
          <a:lstStyle/>
          <a:p>
            <a:pPr marL="0" indent="0">
              <a:buNone/>
            </a:pPr>
            <a:r>
              <a:rPr lang="en-US" sz="4400" dirty="0"/>
              <a:t>In the same way, let your (pl) light shine before men, that they may see your(pl) good deeds and praise your Father in heaven. </a:t>
            </a:r>
          </a:p>
          <a:p>
            <a:pPr marL="0" indent="0">
              <a:buNone/>
            </a:pPr>
            <a:r>
              <a:rPr lang="en-US" sz="4400" dirty="0"/>
              <a:t>				</a:t>
            </a:r>
            <a:r>
              <a:rPr lang="en-US" sz="1800" dirty="0"/>
              <a:t>Matthew 5:16</a:t>
            </a:r>
            <a:r>
              <a:rPr lang="en-US" sz="4400" dirty="0"/>
              <a:t>						</a:t>
            </a:r>
          </a:p>
          <a:p>
            <a:pPr marL="0" indent="0">
              <a:buNone/>
            </a:pPr>
            <a:r>
              <a:rPr lang="en-US" sz="3600" dirty="0"/>
              <a:t>What kind of good deeds does Jesus have in mind?</a:t>
            </a:r>
          </a:p>
        </p:txBody>
      </p:sp>
    </p:spTree>
    <p:extLst>
      <p:ext uri="{BB962C8B-B14F-4D97-AF65-F5344CB8AC3E}">
        <p14:creationId xmlns:p14="http://schemas.microsoft.com/office/powerpoint/2010/main" val="210668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0B5-915F-4992-9621-7EC291DCA56B}"/>
              </a:ext>
            </a:extLst>
          </p:cNvPr>
          <p:cNvSpPr>
            <a:spLocks noGrp="1"/>
          </p:cNvSpPr>
          <p:nvPr>
            <p:ph type="title"/>
          </p:nvPr>
        </p:nvSpPr>
        <p:spPr/>
        <p:txBody>
          <a:bodyPr/>
          <a:lstStyle/>
          <a:p>
            <a:r>
              <a:rPr lang="en-US" dirty="0"/>
              <a:t>The “good works” that win</a:t>
            </a:r>
          </a:p>
        </p:txBody>
      </p:sp>
      <p:sp>
        <p:nvSpPr>
          <p:cNvPr id="3" name="Content Placeholder 2">
            <a:extLst>
              <a:ext uri="{FF2B5EF4-FFF2-40B4-BE49-F238E27FC236}">
                <a16:creationId xmlns:a16="http://schemas.microsoft.com/office/drawing/2014/main" id="{5D6DB029-F245-44AD-BC62-4710F1A249DE}"/>
              </a:ext>
            </a:extLst>
          </p:cNvPr>
          <p:cNvSpPr>
            <a:spLocks noGrp="1"/>
          </p:cNvSpPr>
          <p:nvPr>
            <p:ph idx="1"/>
          </p:nvPr>
        </p:nvSpPr>
        <p:spPr>
          <a:xfrm>
            <a:off x="1000760" y="1457008"/>
            <a:ext cx="10515600" cy="4351338"/>
          </a:xfrm>
        </p:spPr>
        <p:txBody>
          <a:bodyPr>
            <a:normAutofit fontScale="92500" lnSpcReduction="10000"/>
          </a:bodyPr>
          <a:lstStyle/>
          <a:p>
            <a:pPr lvl="3"/>
            <a:endParaRPr lang="en-US" sz="3600" dirty="0"/>
          </a:p>
          <a:p>
            <a:pPr lvl="3"/>
            <a:r>
              <a:rPr lang="en-US" sz="3600" dirty="0"/>
              <a:t>Healthy relationships within the family of faith (5:21-26). </a:t>
            </a:r>
          </a:p>
          <a:p>
            <a:pPr lvl="3"/>
            <a:r>
              <a:rPr lang="en-US" sz="3600" dirty="0"/>
              <a:t>Self-control of one’s inner universe (5:28-30). </a:t>
            </a:r>
          </a:p>
          <a:p>
            <a:pPr lvl="3"/>
            <a:r>
              <a:rPr lang="en-US" sz="3600" dirty="0"/>
              <a:t>Marital stability and faithfulness (5:31-32)</a:t>
            </a:r>
          </a:p>
          <a:p>
            <a:pPr lvl="3"/>
            <a:r>
              <a:rPr lang="en-US" sz="3600" dirty="0"/>
              <a:t>Truth-telling  and integrity(5:33-37)</a:t>
            </a:r>
          </a:p>
          <a:p>
            <a:pPr lvl="3"/>
            <a:r>
              <a:rPr lang="en-US" sz="3600" dirty="0"/>
              <a:t>Unexpected, creative &amp; undeserved acts of kindness (5:38-42)</a:t>
            </a:r>
          </a:p>
          <a:p>
            <a:pPr lvl="3"/>
            <a:r>
              <a:rPr lang="en-US" sz="3600" dirty="0"/>
              <a:t>Prayer on behalf of the enemy (5:43-48)</a:t>
            </a:r>
          </a:p>
        </p:txBody>
      </p:sp>
    </p:spTree>
    <p:extLst>
      <p:ext uri="{BB962C8B-B14F-4D97-AF65-F5344CB8AC3E}">
        <p14:creationId xmlns:p14="http://schemas.microsoft.com/office/powerpoint/2010/main" val="135671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15A9-7F44-4205-AA90-99AEC8654617}"/>
              </a:ext>
            </a:extLst>
          </p:cNvPr>
          <p:cNvSpPr>
            <a:spLocks noGrp="1"/>
          </p:cNvSpPr>
          <p:nvPr>
            <p:ph type="title"/>
          </p:nvPr>
        </p:nvSpPr>
        <p:spPr/>
        <p:txBody>
          <a:bodyPr>
            <a:normAutofit/>
          </a:bodyPr>
          <a:lstStyle/>
          <a:p>
            <a:r>
              <a:rPr lang="en-US" dirty="0"/>
              <a:t>Not to be on display: Traditional Piety</a:t>
            </a:r>
          </a:p>
        </p:txBody>
      </p:sp>
      <p:sp>
        <p:nvSpPr>
          <p:cNvPr id="3" name="Content Placeholder 2">
            <a:extLst>
              <a:ext uri="{FF2B5EF4-FFF2-40B4-BE49-F238E27FC236}">
                <a16:creationId xmlns:a16="http://schemas.microsoft.com/office/drawing/2014/main" id="{8B4609DB-2A35-4072-8500-E2287708547B}"/>
              </a:ext>
            </a:extLst>
          </p:cNvPr>
          <p:cNvSpPr>
            <a:spLocks noGrp="1"/>
          </p:cNvSpPr>
          <p:nvPr>
            <p:ph idx="1"/>
          </p:nvPr>
        </p:nvSpPr>
        <p:spPr/>
        <p:txBody>
          <a:bodyPr>
            <a:normAutofit lnSpcReduction="10000"/>
          </a:bodyPr>
          <a:lstStyle/>
          <a:p>
            <a:r>
              <a:rPr lang="en-US" sz="4800" dirty="0"/>
              <a:t>No Conspicuous </a:t>
            </a:r>
          </a:p>
          <a:p>
            <a:pPr lvl="2"/>
            <a:r>
              <a:rPr lang="en-US" sz="4000" dirty="0"/>
              <a:t>religious offerings</a:t>
            </a:r>
          </a:p>
          <a:p>
            <a:pPr lvl="2"/>
            <a:r>
              <a:rPr lang="en-US" sz="4000" dirty="0"/>
              <a:t>religious rituals</a:t>
            </a:r>
          </a:p>
          <a:p>
            <a:pPr lvl="2"/>
            <a:r>
              <a:rPr lang="en-US" sz="4000" dirty="0"/>
              <a:t>displays of prayer</a:t>
            </a:r>
          </a:p>
          <a:p>
            <a:pPr marL="1828800" lvl="4" indent="0">
              <a:buNone/>
            </a:pPr>
            <a:r>
              <a:rPr lang="en-US" sz="2800" dirty="0"/>
              <a:t>(Matthew 6:1-19)</a:t>
            </a:r>
          </a:p>
          <a:p>
            <a:r>
              <a:rPr lang="en-US" sz="4800" dirty="0"/>
              <a:t>Ethical integrity under pressure wins over mere religiosity </a:t>
            </a:r>
          </a:p>
        </p:txBody>
      </p:sp>
    </p:spTree>
    <p:extLst>
      <p:ext uri="{BB962C8B-B14F-4D97-AF65-F5344CB8AC3E}">
        <p14:creationId xmlns:p14="http://schemas.microsoft.com/office/powerpoint/2010/main" val="403857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F95-270A-41DE-A536-2124C22563B6}"/>
              </a:ext>
            </a:extLst>
          </p:cNvPr>
          <p:cNvSpPr>
            <a:spLocks noGrp="1"/>
          </p:cNvSpPr>
          <p:nvPr>
            <p:ph type="title"/>
          </p:nvPr>
        </p:nvSpPr>
        <p:spPr/>
        <p:txBody>
          <a:bodyPr>
            <a:normAutofit/>
          </a:bodyPr>
          <a:lstStyle/>
          <a:p>
            <a:r>
              <a:rPr lang="en-US" dirty="0"/>
              <a:t>A tale of two Kingdom outposts </a:t>
            </a:r>
          </a:p>
        </p:txBody>
      </p:sp>
      <p:sp>
        <p:nvSpPr>
          <p:cNvPr id="3" name="Content Placeholder 2">
            <a:extLst>
              <a:ext uri="{FF2B5EF4-FFF2-40B4-BE49-F238E27FC236}">
                <a16:creationId xmlns:a16="http://schemas.microsoft.com/office/drawing/2014/main" id="{05858962-E06D-498A-8592-79C13E0AA86B}"/>
              </a:ext>
            </a:extLst>
          </p:cNvPr>
          <p:cNvSpPr>
            <a:spLocks noGrp="1"/>
          </p:cNvSpPr>
          <p:nvPr>
            <p:ph idx="1"/>
          </p:nvPr>
        </p:nvSpPr>
        <p:spPr/>
        <p:txBody>
          <a:bodyPr/>
          <a:lstStyle/>
          <a:p>
            <a:r>
              <a:rPr lang="en-US" dirty="0"/>
              <a:t>1</a:t>
            </a:r>
            <a:r>
              <a:rPr lang="en-US" baseline="30000" dirty="0"/>
              <a:t>st</a:t>
            </a:r>
            <a:r>
              <a:rPr lang="en-US" dirty="0"/>
              <a:t> century faith-based house churches and 21</a:t>
            </a:r>
            <a:r>
              <a:rPr lang="en-US" baseline="30000" dirty="0"/>
              <a:t>st</a:t>
            </a:r>
            <a:r>
              <a:rPr lang="en-US" dirty="0"/>
              <a:t> century faith-healthcare corporations</a:t>
            </a:r>
          </a:p>
          <a:p>
            <a:r>
              <a:rPr lang="en-US" dirty="0"/>
              <a:t>Both with a mission mandate growing out of allegiance to Jesus Christ</a:t>
            </a:r>
          </a:p>
          <a:p>
            <a:r>
              <a:rPr lang="en-US" dirty="0"/>
              <a:t>Both under pressure to avoid direct evangelism, though with different impediments and social standing</a:t>
            </a:r>
          </a:p>
          <a:p>
            <a:r>
              <a:rPr lang="en-US" dirty="0"/>
              <a:t>Both permanently embedded in local communities like a city on a hill</a:t>
            </a:r>
          </a:p>
          <a:p>
            <a:r>
              <a:rPr lang="en-US" dirty="0"/>
              <a:t>Regardless of challenges, the demand for viable strategies to achieve the mission remains.</a:t>
            </a:r>
          </a:p>
        </p:txBody>
      </p:sp>
    </p:spTree>
    <p:extLst>
      <p:ext uri="{BB962C8B-B14F-4D97-AF65-F5344CB8AC3E}">
        <p14:creationId xmlns:p14="http://schemas.microsoft.com/office/powerpoint/2010/main" val="200807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FA13-8C9F-4375-B475-BFC456073C07}"/>
              </a:ext>
            </a:extLst>
          </p:cNvPr>
          <p:cNvSpPr>
            <a:spLocks noGrp="1"/>
          </p:cNvSpPr>
          <p:nvPr>
            <p:ph type="title"/>
          </p:nvPr>
        </p:nvSpPr>
        <p:spPr/>
        <p:txBody>
          <a:bodyPr/>
          <a:lstStyle/>
          <a:p>
            <a:r>
              <a:rPr lang="en-US" dirty="0"/>
              <a:t>Needed: A Translation of Matthew 5:18-48 </a:t>
            </a:r>
          </a:p>
        </p:txBody>
      </p:sp>
      <p:sp>
        <p:nvSpPr>
          <p:cNvPr id="3" name="Content Placeholder 2">
            <a:extLst>
              <a:ext uri="{FF2B5EF4-FFF2-40B4-BE49-F238E27FC236}">
                <a16:creationId xmlns:a16="http://schemas.microsoft.com/office/drawing/2014/main" id="{D3E9EAB3-97E8-4AD8-BA47-0BCC9D1A2BA7}"/>
              </a:ext>
            </a:extLst>
          </p:cNvPr>
          <p:cNvSpPr>
            <a:spLocks noGrp="1"/>
          </p:cNvSpPr>
          <p:nvPr>
            <p:ph idx="1"/>
          </p:nvPr>
        </p:nvSpPr>
        <p:spPr/>
        <p:txBody>
          <a:bodyPr/>
          <a:lstStyle/>
          <a:p>
            <a:pPr marL="0" indent="0">
              <a:buNone/>
            </a:pPr>
            <a:r>
              <a:rPr lang="en-US" dirty="0"/>
              <a:t>If Jesus were speaking to faith-based healthcare corporations and providers, what.. </a:t>
            </a:r>
          </a:p>
          <a:p>
            <a:pPr marL="0" indent="0">
              <a:buNone/>
            </a:pPr>
            <a:r>
              <a:rPr lang="en-US" dirty="0"/>
              <a:t>	strategic initiatives might he suggest?</a:t>
            </a:r>
          </a:p>
          <a:p>
            <a:pPr marL="0" indent="0">
              <a:buNone/>
            </a:pPr>
            <a:r>
              <a:rPr lang="en-US" dirty="0"/>
              <a:t>	corporate ethos and ethical standards would he support?</a:t>
            </a:r>
          </a:p>
          <a:p>
            <a:pPr marL="0" indent="0">
              <a:buNone/>
            </a:pPr>
            <a:r>
              <a:rPr lang="en-US" dirty="0"/>
              <a:t>	leadership style would he expect?</a:t>
            </a:r>
          </a:p>
          <a:p>
            <a:pPr marL="0" indent="0">
              <a:buNone/>
            </a:pPr>
            <a:r>
              <a:rPr lang="en-US" dirty="0"/>
              <a:t>	relationships with competitors would he approve?</a:t>
            </a:r>
          </a:p>
          <a:p>
            <a:pPr marL="0" indent="0">
              <a:buNone/>
            </a:pPr>
            <a:r>
              <a:rPr lang="en-US" dirty="0"/>
              <a:t>…as the “good works” (Matthew 5:16) that can lead others to entrust themselves to Him in 2020? </a:t>
            </a:r>
          </a:p>
        </p:txBody>
      </p:sp>
    </p:spTree>
    <p:extLst>
      <p:ext uri="{BB962C8B-B14F-4D97-AF65-F5344CB8AC3E}">
        <p14:creationId xmlns:p14="http://schemas.microsoft.com/office/powerpoint/2010/main" val="197791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7F91-E35E-4FC7-BAEA-1017FC2E20A4}"/>
              </a:ext>
            </a:extLst>
          </p:cNvPr>
          <p:cNvSpPr>
            <a:spLocks noGrp="1"/>
          </p:cNvSpPr>
          <p:nvPr>
            <p:ph type="title"/>
          </p:nvPr>
        </p:nvSpPr>
        <p:spPr/>
        <p:txBody>
          <a:bodyPr/>
          <a:lstStyle/>
          <a:p>
            <a:pPr algn="ctr"/>
            <a:r>
              <a:rPr lang="en-US" dirty="0"/>
              <a:t>The Adventist Emphases</a:t>
            </a:r>
          </a:p>
        </p:txBody>
      </p:sp>
      <p:sp>
        <p:nvSpPr>
          <p:cNvPr id="3" name="Content Placeholder 2">
            <a:extLst>
              <a:ext uri="{FF2B5EF4-FFF2-40B4-BE49-F238E27FC236}">
                <a16:creationId xmlns:a16="http://schemas.microsoft.com/office/drawing/2014/main" id="{3A11B818-C97E-41F8-9CA4-E3F9E3454427}"/>
              </a:ext>
            </a:extLst>
          </p:cNvPr>
          <p:cNvSpPr>
            <a:spLocks noGrp="1"/>
          </p:cNvSpPr>
          <p:nvPr>
            <p:ph idx="1"/>
          </p:nvPr>
        </p:nvSpPr>
        <p:spPr/>
        <p:txBody>
          <a:bodyPr>
            <a:normAutofit/>
          </a:bodyPr>
          <a:lstStyle/>
          <a:p>
            <a:r>
              <a:rPr lang="en-US" sz="3600" dirty="0"/>
              <a:t>Would the </a:t>
            </a:r>
            <a:r>
              <a:rPr lang="en-US" sz="3600" dirty="0" err="1"/>
              <a:t>AdventistHealth</a:t>
            </a:r>
            <a:r>
              <a:rPr lang="en-US" sz="3600" dirty="0"/>
              <a:t> Board of Trustees be satisfied if the ministry of AdventHealth employees led to the acceptance of Jesus as Lord but not to membership in the Seventh-day Adventist church?</a:t>
            </a:r>
          </a:p>
          <a:p>
            <a:r>
              <a:rPr lang="en-US" sz="3600" dirty="0"/>
              <a:t>Which Adventist beliefs and practices could serve to enhance the mission of bringing wholeness </a:t>
            </a:r>
            <a:r>
              <a:rPr lang="en-US" sz="3600"/>
              <a:t>and healing?</a:t>
            </a:r>
            <a:endParaRPr lang="en-US" sz="3600" dirty="0"/>
          </a:p>
        </p:txBody>
      </p:sp>
    </p:spTree>
    <p:extLst>
      <p:ext uri="{BB962C8B-B14F-4D97-AF65-F5344CB8AC3E}">
        <p14:creationId xmlns:p14="http://schemas.microsoft.com/office/powerpoint/2010/main" val="152699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2A72-1F90-4C10-9E1C-37A5DC67AC40}"/>
              </a:ext>
            </a:extLst>
          </p:cNvPr>
          <p:cNvSpPr>
            <a:spLocks noGrp="1"/>
          </p:cNvSpPr>
          <p:nvPr>
            <p:ph type="title"/>
          </p:nvPr>
        </p:nvSpPr>
        <p:spPr/>
        <p:txBody>
          <a:bodyPr>
            <a:normAutofit/>
          </a:bodyPr>
          <a:lstStyle/>
          <a:p>
            <a:pPr algn="ctr"/>
            <a:r>
              <a:rPr lang="en-US" sz="5400" dirty="0"/>
              <a:t>Jesus’ Invitation</a:t>
            </a:r>
          </a:p>
        </p:txBody>
      </p:sp>
      <p:sp>
        <p:nvSpPr>
          <p:cNvPr id="3" name="Content Placeholder 2">
            <a:extLst>
              <a:ext uri="{FF2B5EF4-FFF2-40B4-BE49-F238E27FC236}">
                <a16:creationId xmlns:a16="http://schemas.microsoft.com/office/drawing/2014/main" id="{309CBF3B-61A9-4BD7-89C3-9B29300E2FF0}"/>
              </a:ext>
            </a:extLst>
          </p:cNvPr>
          <p:cNvSpPr>
            <a:spLocks noGrp="1"/>
          </p:cNvSpPr>
          <p:nvPr>
            <p:ph idx="1"/>
          </p:nvPr>
        </p:nvSpPr>
        <p:spPr/>
        <p:txBody>
          <a:bodyPr/>
          <a:lstStyle/>
          <a:p>
            <a:r>
              <a:rPr lang="en-US" sz="4800" dirty="0"/>
              <a:t>Come to me, all you who are weary and burdened, and I will give you rest….for I am gentle and humble in heart, and you will find rest for your souls.”  </a:t>
            </a:r>
            <a:r>
              <a:rPr lang="en-US" dirty="0"/>
              <a:t>(Mat 11:28-30 NIV)</a:t>
            </a:r>
          </a:p>
          <a:p>
            <a:endParaRPr lang="en-US" sz="2800" dirty="0"/>
          </a:p>
          <a:p>
            <a:pPr lvl="1"/>
            <a:r>
              <a:rPr lang="en-US" sz="3200" dirty="0"/>
              <a:t>Should AdventHealth convey this invitation?</a:t>
            </a:r>
          </a:p>
          <a:p>
            <a:pPr lvl="1"/>
            <a:r>
              <a:rPr lang="en-US" sz="3200" dirty="0"/>
              <a:t>If so, how?</a:t>
            </a:r>
          </a:p>
        </p:txBody>
      </p:sp>
    </p:spTree>
    <p:extLst>
      <p:ext uri="{BB962C8B-B14F-4D97-AF65-F5344CB8AC3E}">
        <p14:creationId xmlns:p14="http://schemas.microsoft.com/office/powerpoint/2010/main" val="374295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62AD-1709-4167-8700-A91F6DA097CA}"/>
              </a:ext>
            </a:extLst>
          </p:cNvPr>
          <p:cNvSpPr>
            <a:spLocks noGrp="1"/>
          </p:cNvSpPr>
          <p:nvPr>
            <p:ph type="title"/>
          </p:nvPr>
        </p:nvSpPr>
        <p:spPr/>
        <p:txBody>
          <a:bodyPr/>
          <a:lstStyle/>
          <a:p>
            <a:pPr algn="ctr"/>
            <a:r>
              <a:rPr lang="en-US" dirty="0"/>
              <a:t>Jesus’ Orders: The Gospel Commission</a:t>
            </a:r>
          </a:p>
        </p:txBody>
      </p:sp>
      <p:sp>
        <p:nvSpPr>
          <p:cNvPr id="3" name="Content Placeholder 2">
            <a:extLst>
              <a:ext uri="{FF2B5EF4-FFF2-40B4-BE49-F238E27FC236}">
                <a16:creationId xmlns:a16="http://schemas.microsoft.com/office/drawing/2014/main" id="{15723676-F8A7-4D6F-8CE4-439FF9767E41}"/>
              </a:ext>
            </a:extLst>
          </p:cNvPr>
          <p:cNvSpPr>
            <a:spLocks noGrp="1"/>
          </p:cNvSpPr>
          <p:nvPr>
            <p:ph idx="1"/>
          </p:nvPr>
        </p:nvSpPr>
        <p:spPr/>
        <p:txBody>
          <a:bodyPr/>
          <a:lstStyle/>
          <a:p>
            <a:r>
              <a:rPr lang="en-US" sz="4000" dirty="0"/>
              <a:t>“All authority in heaven and on earth has been given to me. Therefore go and disciple all the nations, baptizing them in the name of the Father and of the Son and of the Holy Spirit, and teaching them to obey everything I have commanded you.” </a:t>
            </a:r>
            <a:r>
              <a:rPr lang="en-US" dirty="0"/>
              <a:t>(Matthew 28:18-20)</a:t>
            </a:r>
          </a:p>
        </p:txBody>
      </p:sp>
    </p:spTree>
    <p:extLst>
      <p:ext uri="{BB962C8B-B14F-4D97-AF65-F5344CB8AC3E}">
        <p14:creationId xmlns:p14="http://schemas.microsoft.com/office/powerpoint/2010/main" val="131472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E28A-F1E5-4359-85C7-F7CADA093700}"/>
              </a:ext>
            </a:extLst>
          </p:cNvPr>
          <p:cNvSpPr>
            <a:spLocks noGrp="1"/>
          </p:cNvSpPr>
          <p:nvPr>
            <p:ph type="title"/>
          </p:nvPr>
        </p:nvSpPr>
        <p:spPr/>
        <p:txBody>
          <a:bodyPr/>
          <a:lstStyle/>
          <a:p>
            <a:r>
              <a:rPr lang="en-US" dirty="0"/>
              <a:t>An earlier 20</a:t>
            </a:r>
            <a:r>
              <a:rPr lang="en-US" baseline="30000" dirty="0"/>
              <a:t>th</a:t>
            </a:r>
            <a:r>
              <a:rPr lang="en-US" dirty="0"/>
              <a:t> century Adventist perspective</a:t>
            </a:r>
          </a:p>
        </p:txBody>
      </p:sp>
      <p:sp>
        <p:nvSpPr>
          <p:cNvPr id="3" name="Content Placeholder 2">
            <a:extLst>
              <a:ext uri="{FF2B5EF4-FFF2-40B4-BE49-F238E27FC236}">
                <a16:creationId xmlns:a16="http://schemas.microsoft.com/office/drawing/2014/main" id="{532391E7-069B-4304-8FFF-D8A5C9ADD24F}"/>
              </a:ext>
            </a:extLst>
          </p:cNvPr>
          <p:cNvSpPr>
            <a:spLocks noGrp="1"/>
          </p:cNvSpPr>
          <p:nvPr>
            <p:ph idx="1"/>
          </p:nvPr>
        </p:nvSpPr>
        <p:spPr/>
        <p:txBody>
          <a:bodyPr/>
          <a:lstStyle/>
          <a:p>
            <a:endParaRPr lang="en-US" sz="3600" dirty="0"/>
          </a:p>
          <a:p>
            <a:pPr marL="0" indent="0">
              <a:buNone/>
            </a:pPr>
            <a:r>
              <a:rPr lang="en-US" sz="3600" dirty="0"/>
              <a:t> </a:t>
            </a:r>
            <a:r>
              <a:rPr lang="en-US" sz="4400" dirty="0"/>
              <a:t>“…[E]very physician….should labor as one of God’s ministers, to teach repentance and salvation of soul and body….” </a:t>
            </a:r>
          </a:p>
          <a:p>
            <a:pPr lvl="7"/>
            <a:r>
              <a:rPr lang="en-US" dirty="0"/>
              <a:t>Ellen G. White </a:t>
            </a:r>
            <a:r>
              <a:rPr lang="en-US" i="1" dirty="0"/>
              <a:t>Counsels on Health</a:t>
            </a:r>
            <a:r>
              <a:rPr lang="en-US" dirty="0"/>
              <a:t> (1923), p 544, reprinted in </a:t>
            </a:r>
            <a:r>
              <a:rPr lang="en-US" i="1" dirty="0"/>
              <a:t>Medical Ministry </a:t>
            </a:r>
            <a:r>
              <a:rPr lang="en-US" dirty="0"/>
              <a:t>1932)</a:t>
            </a:r>
            <a:r>
              <a:rPr lang="en-US" i="1" dirty="0"/>
              <a:t>, </a:t>
            </a:r>
            <a:r>
              <a:rPr lang="en-US" dirty="0"/>
              <a:t>p. 247</a:t>
            </a:r>
          </a:p>
        </p:txBody>
      </p:sp>
    </p:spTree>
    <p:extLst>
      <p:ext uri="{BB962C8B-B14F-4D97-AF65-F5344CB8AC3E}">
        <p14:creationId xmlns:p14="http://schemas.microsoft.com/office/powerpoint/2010/main" val="317209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E8153-BA8A-4BF8-896D-C3CE39D5F81C}"/>
              </a:ext>
            </a:extLst>
          </p:cNvPr>
          <p:cNvPicPr>
            <a:picLocks noChangeAspect="1"/>
          </p:cNvPicPr>
          <p:nvPr/>
        </p:nvPicPr>
        <p:blipFill>
          <a:blip r:embed="rId2"/>
          <a:stretch>
            <a:fillRect/>
          </a:stretch>
        </p:blipFill>
        <p:spPr>
          <a:xfrm>
            <a:off x="1" y="0"/>
            <a:ext cx="5099537" cy="6858000"/>
          </a:xfrm>
          <a:prstGeom prst="rect">
            <a:avLst/>
          </a:prstGeom>
        </p:spPr>
      </p:pic>
      <p:sp>
        <p:nvSpPr>
          <p:cNvPr id="3" name="Rectangle 2">
            <a:extLst>
              <a:ext uri="{FF2B5EF4-FFF2-40B4-BE49-F238E27FC236}">
                <a16:creationId xmlns:a16="http://schemas.microsoft.com/office/drawing/2014/main" id="{4BC4E09C-904F-4113-9A4A-EE377F8B3E38}"/>
              </a:ext>
            </a:extLst>
          </p:cNvPr>
          <p:cNvSpPr/>
          <p:nvPr/>
        </p:nvSpPr>
        <p:spPr>
          <a:xfrm>
            <a:off x="6576646" y="3244333"/>
            <a:ext cx="4853354" cy="2308324"/>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https://www.risenmagazine.com/david-levy-m-d/</a:t>
            </a:r>
          </a:p>
        </p:txBody>
      </p:sp>
      <p:sp>
        <p:nvSpPr>
          <p:cNvPr id="4" name="Rectangle 3">
            <a:extLst>
              <a:ext uri="{FF2B5EF4-FFF2-40B4-BE49-F238E27FC236}">
                <a16:creationId xmlns:a16="http://schemas.microsoft.com/office/drawing/2014/main" id="{609E5BE6-D1FC-4622-932D-42F373220CBE}"/>
              </a:ext>
            </a:extLst>
          </p:cNvPr>
          <p:cNvSpPr/>
          <p:nvPr/>
        </p:nvSpPr>
        <p:spPr>
          <a:xfrm>
            <a:off x="5615354" y="1305343"/>
            <a:ext cx="5099537" cy="3785652"/>
          </a:xfrm>
          <a:prstGeom prst="rect">
            <a:avLst/>
          </a:prstGeom>
        </p:spPr>
        <p:txBody>
          <a:bodyPr wrap="square">
            <a:spAutoFit/>
          </a:bodyPr>
          <a:lstStyle/>
          <a:p>
            <a:r>
              <a:rPr lang="en-US" sz="4000" dirty="0"/>
              <a:t>David Levy, MD. Author of </a:t>
            </a:r>
            <a:r>
              <a:rPr lang="en-US" sz="4000" i="1" dirty="0"/>
              <a:t>Gray Matter: A Neurosurgeon Discovers the Power of Prayer . . . One Patient at a Time</a:t>
            </a:r>
          </a:p>
        </p:txBody>
      </p:sp>
    </p:spTree>
    <p:extLst>
      <p:ext uri="{BB962C8B-B14F-4D97-AF65-F5344CB8AC3E}">
        <p14:creationId xmlns:p14="http://schemas.microsoft.com/office/powerpoint/2010/main" val="361146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12AF-AFAB-4506-B488-44390CCA5793}"/>
              </a:ext>
            </a:extLst>
          </p:cNvPr>
          <p:cNvSpPr>
            <a:spLocks noGrp="1"/>
          </p:cNvSpPr>
          <p:nvPr>
            <p:ph type="title"/>
          </p:nvPr>
        </p:nvSpPr>
        <p:spPr/>
        <p:txBody>
          <a:bodyPr/>
          <a:lstStyle/>
          <a:p>
            <a:pPr algn="ctr"/>
            <a:r>
              <a:rPr lang="en-US" dirty="0"/>
              <a:t>Crucial Questions Today</a:t>
            </a:r>
          </a:p>
        </p:txBody>
      </p:sp>
      <p:sp>
        <p:nvSpPr>
          <p:cNvPr id="3" name="Content Placeholder 2">
            <a:extLst>
              <a:ext uri="{FF2B5EF4-FFF2-40B4-BE49-F238E27FC236}">
                <a16:creationId xmlns:a16="http://schemas.microsoft.com/office/drawing/2014/main" id="{14D67674-F311-4132-A823-0DCFE9D3E62A}"/>
              </a:ext>
            </a:extLst>
          </p:cNvPr>
          <p:cNvSpPr>
            <a:spLocks noGrp="1"/>
          </p:cNvSpPr>
          <p:nvPr>
            <p:ph idx="1"/>
          </p:nvPr>
        </p:nvSpPr>
        <p:spPr/>
        <p:txBody>
          <a:bodyPr/>
          <a:lstStyle/>
          <a:p>
            <a:r>
              <a:rPr lang="en-US" sz="3600" dirty="0"/>
              <a:t>What role(s) should a Christian-based healthcare system and its employees embrace in 2020 in helping fulfill the Gospel Commission?</a:t>
            </a:r>
          </a:p>
          <a:p>
            <a:r>
              <a:rPr lang="en-US" sz="3600" dirty="0"/>
              <a:t>What practical and ethical constraints impact AdventHealth in fulling the Gospel Commission?</a:t>
            </a:r>
            <a:endParaRPr lang="en-US" dirty="0"/>
          </a:p>
        </p:txBody>
      </p:sp>
    </p:spTree>
    <p:extLst>
      <p:ext uri="{BB962C8B-B14F-4D97-AF65-F5344CB8AC3E}">
        <p14:creationId xmlns:p14="http://schemas.microsoft.com/office/powerpoint/2010/main" val="194537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E37F-B09F-47F7-9E70-D584882A3F3D}"/>
              </a:ext>
            </a:extLst>
          </p:cNvPr>
          <p:cNvSpPr>
            <a:spLocks noGrp="1"/>
          </p:cNvSpPr>
          <p:nvPr>
            <p:ph type="title"/>
          </p:nvPr>
        </p:nvSpPr>
        <p:spPr/>
        <p:txBody>
          <a:bodyPr/>
          <a:lstStyle/>
          <a:p>
            <a:r>
              <a:rPr lang="en-US" dirty="0"/>
              <a:t>Realities: A short list for AdventHealth</a:t>
            </a:r>
          </a:p>
        </p:txBody>
      </p:sp>
      <p:sp>
        <p:nvSpPr>
          <p:cNvPr id="3" name="Content Placeholder 2">
            <a:extLst>
              <a:ext uri="{FF2B5EF4-FFF2-40B4-BE49-F238E27FC236}">
                <a16:creationId xmlns:a16="http://schemas.microsoft.com/office/drawing/2014/main" id="{13CB1E58-2FFC-4C87-A310-CFA18890E416}"/>
              </a:ext>
            </a:extLst>
          </p:cNvPr>
          <p:cNvSpPr>
            <a:spLocks noGrp="1"/>
          </p:cNvSpPr>
          <p:nvPr>
            <p:ph idx="1"/>
          </p:nvPr>
        </p:nvSpPr>
        <p:spPr/>
        <p:txBody>
          <a:bodyPr>
            <a:normAutofit/>
          </a:bodyPr>
          <a:lstStyle/>
          <a:p>
            <a:r>
              <a:rPr lang="en-US" dirty="0"/>
              <a:t>Primacy of patient autonomy—patients come with their own faith</a:t>
            </a:r>
          </a:p>
          <a:p>
            <a:r>
              <a:rPr lang="en-US" dirty="0"/>
              <a:t>Recognition of the power differential between patient &amp; professional</a:t>
            </a:r>
          </a:p>
          <a:p>
            <a:r>
              <a:rPr lang="en-US" dirty="0"/>
              <a:t>Religiously diverse employees and physicians</a:t>
            </a:r>
          </a:p>
          <a:p>
            <a:r>
              <a:rPr lang="en-US" dirty="0"/>
              <a:t>Religiously diverse community constituency in a competitive market</a:t>
            </a:r>
          </a:p>
          <a:p>
            <a:r>
              <a:rPr lang="en-US" dirty="0"/>
              <a:t>Short-term hi-tech care rather than lengthy sanitarium care</a:t>
            </a:r>
          </a:p>
          <a:p>
            <a:r>
              <a:rPr lang="en-US" dirty="0"/>
              <a:t>Impact of lower patient mortality rate</a:t>
            </a:r>
          </a:p>
          <a:p>
            <a:r>
              <a:rPr lang="en-US" dirty="0"/>
              <a:t>Chaplain as trained spiritual hospitalists</a:t>
            </a:r>
          </a:p>
          <a:p>
            <a:pPr marL="0" indent="0">
              <a:buNone/>
            </a:pPr>
            <a:endParaRPr lang="en-US" dirty="0"/>
          </a:p>
        </p:txBody>
      </p:sp>
    </p:spTree>
    <p:extLst>
      <p:ext uri="{BB962C8B-B14F-4D97-AF65-F5344CB8AC3E}">
        <p14:creationId xmlns:p14="http://schemas.microsoft.com/office/powerpoint/2010/main" val="57764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4EFB-F1F5-402E-843D-F84745F5B136}"/>
              </a:ext>
            </a:extLst>
          </p:cNvPr>
          <p:cNvSpPr>
            <a:spLocks noGrp="1"/>
          </p:cNvSpPr>
          <p:nvPr>
            <p:ph type="title"/>
          </p:nvPr>
        </p:nvSpPr>
        <p:spPr/>
        <p:txBody>
          <a:bodyPr/>
          <a:lstStyle/>
          <a:p>
            <a:r>
              <a:rPr lang="en-US" dirty="0"/>
              <a:t>Opportunities for Mission </a:t>
            </a:r>
          </a:p>
        </p:txBody>
      </p:sp>
      <p:sp>
        <p:nvSpPr>
          <p:cNvPr id="3" name="Content Placeholder 2">
            <a:extLst>
              <a:ext uri="{FF2B5EF4-FFF2-40B4-BE49-F238E27FC236}">
                <a16:creationId xmlns:a16="http://schemas.microsoft.com/office/drawing/2014/main" id="{2F0E1A36-78EF-4F6B-AC44-BB69837F6F78}"/>
              </a:ext>
            </a:extLst>
          </p:cNvPr>
          <p:cNvSpPr>
            <a:spLocks noGrp="1"/>
          </p:cNvSpPr>
          <p:nvPr>
            <p:ph idx="1"/>
          </p:nvPr>
        </p:nvSpPr>
        <p:spPr/>
        <p:txBody>
          <a:bodyPr>
            <a:normAutofit/>
          </a:bodyPr>
          <a:lstStyle/>
          <a:p>
            <a:r>
              <a:rPr lang="en-US" sz="3000" dirty="0"/>
              <a:t>Prayer is encouraged, proselytizing is not </a:t>
            </a:r>
          </a:p>
          <a:p>
            <a:r>
              <a:rPr lang="en-US" sz="3000" dirty="0"/>
              <a:t>But ask before offering prayer</a:t>
            </a:r>
          </a:p>
          <a:p>
            <a:r>
              <a:rPr lang="en-US" sz="3000" dirty="0"/>
              <a:t>Team huddles, providing spiritual support and encouragement</a:t>
            </a:r>
          </a:p>
          <a:p>
            <a:r>
              <a:rPr lang="en-US" sz="3000" dirty="0"/>
              <a:t>Captivating artwork on biblical themes and scriptural selections</a:t>
            </a:r>
          </a:p>
          <a:p>
            <a:r>
              <a:rPr lang="en-US" sz="3000" dirty="0"/>
              <a:t>The AdventHealth assessment that includes queries on love, joy, and peace with follow-up for patients at risk</a:t>
            </a:r>
          </a:p>
          <a:p>
            <a:r>
              <a:rPr lang="en-US" sz="3000" dirty="0"/>
              <a:t>Could there be more?</a:t>
            </a:r>
          </a:p>
        </p:txBody>
      </p:sp>
    </p:spTree>
    <p:extLst>
      <p:ext uri="{BB962C8B-B14F-4D97-AF65-F5344CB8AC3E}">
        <p14:creationId xmlns:p14="http://schemas.microsoft.com/office/powerpoint/2010/main" val="2465913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9230</TotalTime>
  <Words>1805</Words>
  <Application>Microsoft Office PowerPoint</Application>
  <PresentationFormat>Widescreen</PresentationFormat>
  <Paragraphs>137</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Healthcare Ministry: Commissioned and Constrained</vt:lpstr>
      <vt:lpstr>“Extending the Healing Ministry of Christ” --The Mission of AdventHealth</vt:lpstr>
      <vt:lpstr>Jesus’ Invitation</vt:lpstr>
      <vt:lpstr>Jesus’ Orders: The Gospel Commission</vt:lpstr>
      <vt:lpstr>An earlier 20th century Adventist perspective</vt:lpstr>
      <vt:lpstr>PowerPoint Presentation</vt:lpstr>
      <vt:lpstr>Crucial Questions Today</vt:lpstr>
      <vt:lpstr>Realities: A short list for AdventHealth</vt:lpstr>
      <vt:lpstr>Opportunities for Mission </vt:lpstr>
      <vt:lpstr>An Unexpected Ally: The New Testament</vt:lpstr>
      <vt:lpstr>Realities the Early Church Faced</vt:lpstr>
      <vt:lpstr>PowerPoint Presentation</vt:lpstr>
      <vt:lpstr>Realities, continued...</vt:lpstr>
      <vt:lpstr>Roman Christians’ Good Neighbor Policy </vt:lpstr>
      <vt:lpstr>Believers in Colossae: Wait until they ask… </vt:lpstr>
      <vt:lpstr>Earning Respect in Thessalonica</vt:lpstr>
      <vt:lpstr>Showing Respect in Asia Minor </vt:lpstr>
      <vt:lpstr>Jesus’ Sermon on the Mount The Crown Jewel</vt:lpstr>
      <vt:lpstr>Corporate and Market Identities  </vt:lpstr>
      <vt:lpstr>Identity Symbols for Residential Believers</vt:lpstr>
      <vt:lpstr>Corporate Mission </vt:lpstr>
      <vt:lpstr>The “good works” that win</vt:lpstr>
      <vt:lpstr>Not to be on display: Traditional Piety</vt:lpstr>
      <vt:lpstr>A tale of two Kingdom outposts </vt:lpstr>
      <vt:lpstr>Needed: A Translation of Matthew 5:18-48 </vt:lpstr>
      <vt:lpstr>The Adventist Emphases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Surrogate Decision Making: Standards and Pitfalls</dc:title>
  <dc:creator>Grace Oei</dc:creator>
  <cp:lastModifiedBy>Rasnic, MaryJane</cp:lastModifiedBy>
  <cp:revision>85</cp:revision>
  <dcterms:created xsi:type="dcterms:W3CDTF">2019-01-09T21:13:33Z</dcterms:created>
  <dcterms:modified xsi:type="dcterms:W3CDTF">2020-10-29T19:13:41Z</dcterms:modified>
</cp:coreProperties>
</file>