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72" r:id="rId4"/>
    <p:sldId id="262" r:id="rId5"/>
    <p:sldId id="266" r:id="rId6"/>
    <p:sldId id="261" r:id="rId7"/>
    <p:sldId id="273" r:id="rId8"/>
    <p:sldId id="274" r:id="rId9"/>
    <p:sldId id="263" r:id="rId10"/>
    <p:sldId id="269" r:id="rId11"/>
    <p:sldId id="267" r:id="rId12"/>
    <p:sldId id="271" r:id="rId13"/>
    <p:sldId id="268" r:id="rId14"/>
    <p:sldId id="276" r:id="rId15"/>
    <p:sldId id="275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6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0" autoAdjust="0"/>
    <p:restoredTop sz="91429"/>
  </p:normalViewPr>
  <p:slideViewPr>
    <p:cSldViewPr snapToGrid="0" snapToObjects="1">
      <p:cViewPr varScale="1">
        <p:scale>
          <a:sx n="58" d="100"/>
          <a:sy n="58" d="100"/>
        </p:scale>
        <p:origin x="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23AF7-9C87-4F4E-AC9F-26458CF7E26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5CC71-4ABE-784A-B5C8-8BB6740B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3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5CC71-4ABE-784A-B5C8-8BB6740B86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29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5CC71-4ABE-784A-B5C8-8BB6740B8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2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5CC71-4ABE-784A-B5C8-8BB6740B86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00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5CC71-4ABE-784A-B5C8-8BB6740B86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90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9153-8756-0049-9166-2B11B3BAF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F2223-1F85-8B4D-AE92-D968531B4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8C1B2-3C77-9F4D-BACF-507997DF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246E4-78E9-4B4F-9E70-EFA3C7F7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06B0-038E-6C4C-B7CF-DE566C55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AA69-6647-0D44-922F-32C97C83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A3F8A-456A-8541-B400-BEBF78915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4D92E-2B20-5145-96D1-11807B8C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E7D6F-28EF-0643-85D7-B64B00DC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69D5C-DF14-CD49-8ACA-D9CE6BBE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F6445-55B1-CD4D-A3A5-250EAC689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9D239-C9F9-414C-A90D-72C494706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23408-AD18-8D45-94A4-C45CE652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F0D60-A51D-5247-8609-4416CFF6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4277B-7B8B-FE43-A48F-0E87F50C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590A-4CD0-5A42-A34E-5A18CB102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FD702-D1B0-CE43-B8E3-4AE9576A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399B-B690-3C43-92FD-DED23F43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73035-F517-5B4B-ADA6-9E0D0B3F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6E543-C212-2549-B183-502265DA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4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27EE-7E2F-434D-964A-7AA5D7F93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E3C9C-7704-C044-AF30-69CE3CBC9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8BB9-9B93-5F4F-9BDA-82B47545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BCFBD-1016-0542-B3EC-7ABEB316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6ECEC-9E1D-254B-B80A-A9371A5D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3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C612-1A34-AD4D-845A-0597AD3B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B9D0-32AD-1F45-B377-E95550C16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26199-7D48-5749-B473-5A7FB2CE6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C0878-A71B-B24D-8A92-A5210985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D7D92-7CE3-B545-B3B1-8F8741DB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5E5C0-F58F-994B-A2F5-BA085E65D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4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52FCA-026A-FE4D-866C-AF19592AC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9F2BF-4DDE-084A-B1DB-45AD31AD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03855-81E1-3641-B098-B129E841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76F0F-1383-CC46-9365-F65340B46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B8547-8ED3-9044-90B2-A9EB2E97B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6C4A8-C076-894D-8E34-12019A0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8C882-DE24-9149-A297-2371AA7F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9BC66-4B6C-BA45-A18A-4B37B735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B7E9-5C03-414E-A041-5B2DB3B5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41ED1-B484-F643-9C46-71CBA96C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6E3C1-4292-EC45-AAF0-4C136D16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8BD1D-D306-2041-A273-D3D9A1FA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7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2B2AB-ABEB-A943-97F6-75EAF2AD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A9CAA-4B89-6940-8E61-6141B68A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AC1D0-0FEB-2C46-A208-D8EDD875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3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3830-19F9-1B40-8726-6B442339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815A3-5B09-5F44-A342-FF36BD85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88201-FECD-EC42-8349-EE0C45E26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84FDD-DAA1-AB4E-B824-383C6646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475F5-0C25-8F40-8606-D34F0E37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624B1-FEEA-3548-8E88-C54580B6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B77B4-03A9-5E4D-B07A-16EB2E06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06297-25F8-AA4E-98F4-1D9B07A9C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90595-22D8-4C43-8BEA-1DEEA2A25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89068-0C3C-9A4D-9EC9-38CA76F2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E3399-8404-1C4C-8C31-5FAC6F31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48EAE-FDC6-194D-A008-7AEBFF3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999-6FB2-EC4A-A12F-7AC3070BA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403626-F9F2-FE4C-9DF1-4B50247E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D2E93-A6EF-1342-9B2F-5835F1DAB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C103-8AD5-EC40-8A6A-FD5E4D6C6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0E68-E892-0149-9A36-EE26B3C87F3D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41D6C-9C7E-8641-B472-70E210A43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D9B8-9D8E-3D48-A8DE-45E760D5C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868" y="5769181"/>
            <a:ext cx="3979807" cy="99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648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library.upenn.edu/women/nightingale/nursing/nursing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308056"/>
            <a:ext cx="9144000" cy="2675086"/>
          </a:xfrm>
        </p:spPr>
        <p:txBody>
          <a:bodyPr>
            <a:normAutofit/>
          </a:bodyPr>
          <a:lstStyle/>
          <a:p>
            <a:r>
              <a:rPr lang="en-US" sz="4000" dirty="0"/>
              <a:t>Ought Healthcare Organizations Support the Empowerment of Nurses in the Development of Care Decisions at the End of Life?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079875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Michael Jordan MSN, MBA, HEC-C</a:t>
            </a:r>
          </a:p>
          <a:p>
            <a:r>
              <a:rPr lang="en-US" sz="2800" dirty="0"/>
              <a:t>Director</a:t>
            </a:r>
          </a:p>
          <a:p>
            <a:r>
              <a:rPr lang="en-US" sz="2800" dirty="0"/>
              <a:t>Integrated Research, Palliative Care, Bioethics 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798308F-8D49-47BB-A367-3A7288B41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67" y="531885"/>
            <a:ext cx="2165465" cy="7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46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018" y="365125"/>
            <a:ext cx="10848782" cy="1325563"/>
          </a:xfrm>
        </p:spPr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18" y="1773079"/>
            <a:ext cx="10523137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Structural Empowerment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dirty="0"/>
              <a:t>Organizations should provide access to: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/>
              <a:t>Opportunity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/>
              <a:t>Resources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/>
              <a:t>Information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/>
              <a:t>Support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/>
              <a:t>Sources of both informal and formal power to support nurses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The Magnet Journey">
            <a:extLst>
              <a:ext uri="{FF2B5EF4-FFF2-40B4-BE49-F238E27FC236}">
                <a16:creationId xmlns:a16="http://schemas.microsoft.com/office/drawing/2014/main" id="{214ADF16-4615-4AF9-9FB8-E6ED5C4B8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811" y="1556576"/>
            <a:ext cx="3666058" cy="274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1511EDD0-938B-4526-8990-306D2218460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33985" y="1366222"/>
            <a:ext cx="6632448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6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34" y="365125"/>
            <a:ext cx="10882366" cy="1325563"/>
          </a:xfrm>
        </p:spPr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14" y="1508552"/>
            <a:ext cx="1135615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Psychological Empowerment </a:t>
            </a:r>
            <a:endParaRPr lang="en-US" altLang="en-US" sz="280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800" dirty="0"/>
          </a:p>
          <a:p>
            <a:r>
              <a:rPr lang="en-US" sz="2800" dirty="0">
                <a:cs typeface="Arial" panose="020B0604020202020204" pitchFamily="34" charset="0"/>
              </a:rPr>
              <a:t>Organizations should provide a culture that promotes: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>
                <a:cs typeface="Arial" panose="020B0604020202020204" pitchFamily="34" charset="0"/>
              </a:rPr>
              <a:t>A sense of perceived meaning, competence, self-determination and impact</a:t>
            </a:r>
          </a:p>
          <a:p>
            <a:pPr marL="971550" lvl="1" indent="-514350">
              <a:buFont typeface="+mj-lt"/>
              <a:buAutoNum type="arabicParenR"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Nurse autonomy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en-US" sz="2800" dirty="0">
                <a:cs typeface="Arial" panose="020B0604020202020204" pitchFamily="34" charset="0"/>
              </a:rPr>
              <a:t>Expression of the value of nursing</a:t>
            </a:r>
          </a:p>
          <a:p>
            <a:pPr marL="971550" lvl="1" indent="-514350">
              <a:buFont typeface="+mj-lt"/>
              <a:buAutoNum type="arabicParenR"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Inclusion of </a:t>
            </a:r>
            <a:r>
              <a:rPr lang="en-US" sz="2800" dirty="0">
                <a:cs typeface="Arial" panose="020B0604020202020204" pitchFamily="34" charset="0"/>
              </a:rPr>
              <a:t>nurse decisional involvement in patient care</a:t>
            </a:r>
          </a:p>
          <a:p>
            <a:pPr marL="971550" lvl="1" indent="-514350">
              <a:buFont typeface="+mj-lt"/>
              <a:buAutoNum type="arabicParenR"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Fostering </a:t>
            </a:r>
            <a:r>
              <a:rPr lang="en-US" sz="2800" dirty="0">
                <a:cs typeface="Arial" panose="020B0604020202020204" pitchFamily="34" charset="0"/>
              </a:rPr>
              <a:t>collaborative nurse-physician relationships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EA68AD-9180-4763-A9F6-01F4C050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546" y="1406820"/>
            <a:ext cx="6508967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2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63743"/>
            <a:ext cx="1088236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Interprofessional Collaboration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Acknowledging the differences</a:t>
            </a:r>
            <a:endParaRPr lang="en-US" altLang="en-US" sz="28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Divergencies between nurses and physicians may be due to differences in ethics education, varying focus in patient care, implicit or explicit hierarchy, and direct exposure to the patients.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Organizations should </a:t>
            </a:r>
            <a:r>
              <a:rPr lang="en-US" sz="2800" dirty="0">
                <a:cs typeface="Arial" panose="020B0604020202020204" pitchFamily="34" charset="0"/>
              </a:rPr>
              <a:t>develop a culture of inclusion. It is ethically imperative to include nurses in EOL care planning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" dirty="0">
                <a:latin typeface="+mj-lt"/>
              </a:rPr>
              <a:t>Bucher HU, Klein SD, Hendriks MJ, Baumann-</a:t>
            </a:r>
            <a:r>
              <a:rPr lang="en-US" sz="600" dirty="0" err="1">
                <a:latin typeface="+mj-lt"/>
              </a:rPr>
              <a:t>Hölzle</a:t>
            </a:r>
            <a:r>
              <a:rPr lang="en-US" sz="600" dirty="0">
                <a:latin typeface="+mj-lt"/>
              </a:rPr>
              <a:t> R, Berger TM, </a:t>
            </a:r>
            <a:r>
              <a:rPr lang="en-US" sz="600" dirty="0" err="1">
                <a:latin typeface="+mj-lt"/>
              </a:rPr>
              <a:t>Streuli</a:t>
            </a:r>
            <a:r>
              <a:rPr lang="en-US" sz="600" dirty="0">
                <a:latin typeface="+mj-lt"/>
              </a:rPr>
              <a:t> JC, </a:t>
            </a:r>
            <a:r>
              <a:rPr lang="en-US" sz="600" dirty="0" err="1">
                <a:latin typeface="+mj-lt"/>
              </a:rPr>
              <a:t>Fauchère</a:t>
            </a:r>
            <a:r>
              <a:rPr lang="en-US" sz="600" dirty="0">
                <a:latin typeface="+mj-lt"/>
              </a:rPr>
              <a:t> JC; Swiss Neonatal End-of-Life Study Group. Decision-making at the limit of viability: differing perceptions</a:t>
            </a:r>
            <a:br>
              <a:rPr lang="en-US" sz="600" dirty="0">
                <a:latin typeface="+mj-lt"/>
              </a:rPr>
            </a:br>
            <a:r>
              <a:rPr lang="en-US" sz="600" dirty="0">
                <a:latin typeface="+mj-lt"/>
              </a:rPr>
              <a:t> and opinions between neonatal physicians and nurses. BMC </a:t>
            </a:r>
            <a:r>
              <a:rPr lang="en-US" sz="600" dirty="0" err="1">
                <a:latin typeface="+mj-lt"/>
              </a:rPr>
              <a:t>Pediatr</a:t>
            </a:r>
            <a:r>
              <a:rPr lang="en-US" sz="600" dirty="0">
                <a:latin typeface="+mj-lt"/>
              </a:rPr>
              <a:t>. 2018 Feb 22;18(1):81. </a:t>
            </a:r>
            <a:r>
              <a:rPr lang="en-US" sz="600" dirty="0" err="1">
                <a:latin typeface="+mj-lt"/>
              </a:rPr>
              <a:t>doi</a:t>
            </a:r>
            <a:r>
              <a:rPr lang="en-US" sz="600" dirty="0">
                <a:latin typeface="+mj-lt"/>
              </a:rPr>
              <a:t>: 10.1186/s12887-018-1040-z. Erratum in: BMC </a:t>
            </a:r>
            <a:r>
              <a:rPr lang="en-US" sz="600" dirty="0" err="1">
                <a:latin typeface="+mj-lt"/>
              </a:rPr>
              <a:t>Pediatr</a:t>
            </a:r>
            <a:r>
              <a:rPr lang="en-US" sz="600" dirty="0">
                <a:latin typeface="+mj-lt"/>
              </a:rPr>
              <a:t>. 2018 Jul 9;18(1):226. PMID: 29471821; PMCID: PMC5822553.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EA68AD-9180-4763-A9F6-01F4C050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83" y="1421664"/>
            <a:ext cx="6702604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09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32" y="365125"/>
            <a:ext cx="10792968" cy="1325563"/>
          </a:xfrm>
        </p:spPr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73" y="1875354"/>
            <a:ext cx="1143356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Organizations should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cs typeface="Arial" panose="020B0604020202020204" pitchFamily="34" charset="0"/>
              </a:rPr>
              <a:t>Implement emotional wellness activities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Resilience Rounds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Schwartz Rounds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cs typeface="Arial" panose="020B0604020202020204" pitchFamily="34" charset="0"/>
              </a:rPr>
              <a:t>Facilitate opportunities for open dialog regarding ethical dilemmas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Access to Clinical Ethics experts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Ethics educational opportunities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cs typeface="Arial" panose="020B0604020202020204" pitchFamily="34" charset="0"/>
              </a:rPr>
              <a:t>Provide ongoing monitoring and routine assessment related to moral distress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Debriefings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EA68AD-9180-4763-A9F6-01F4C050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73" y="1395523"/>
            <a:ext cx="6737279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8" name="Picture 2" descr="Schwartz Rounds at Imperial">
            <a:extLst>
              <a:ext uri="{FF2B5EF4-FFF2-40B4-BE49-F238E27FC236}">
                <a16:creationId xmlns:a16="http://schemas.microsoft.com/office/drawing/2014/main" id="{57AB630A-A447-468D-9023-618495769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534" y="743394"/>
            <a:ext cx="2549507" cy="220678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63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828" y="123481"/>
            <a:ext cx="10515600" cy="1325563"/>
          </a:xfrm>
        </p:spPr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828" y="1466355"/>
            <a:ext cx="1088236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Benefits of inclusion of nurses where there is interprofessional collaboration that nurses benefit through: 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Increased job satisfaction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Improved morale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Increased enthusiasm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Retention of personnel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Reduced burnout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Reductions in absenteeism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Increased</a:t>
            </a:r>
            <a:r>
              <a:rPr lang="en-US" altLang="en-US" sz="2800" dirty="0">
                <a:cs typeface="Arial" panose="020B0604020202020204" pitchFamily="34" charset="0"/>
              </a:rPr>
              <a:t> self-esteem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EA68AD-9180-4763-A9F6-01F4C050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156" y="1153376"/>
            <a:ext cx="6694764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98425"/>
            <a:ext cx="10515600" cy="1325563"/>
          </a:xfrm>
        </p:spPr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72" y="1423988"/>
            <a:ext cx="1088236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Benefits of Inclusion of Nurses to Organizations where there is interprofessional collaboration, organizations benefit through (cont.)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Decreased lengths of stay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Cost reductions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Enhanced coordination of care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Decreased readmission rates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Increased patient satisfaction scores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Increased nurse retention and associate s</a:t>
            </a:r>
            <a:r>
              <a:rPr lang="en-US" altLang="en-US" sz="2800" dirty="0">
                <a:cs typeface="Arial" panose="020B0604020202020204" pitchFamily="34" charset="0"/>
              </a:rPr>
              <a:t>atisfaction 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</a:endParaRPr>
          </a:p>
          <a:p>
            <a:endParaRPr kumimoji="0" lang="en-US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en-US" altLang="en-US" sz="600" dirty="0">
              <a:latin typeface="+mj-lt"/>
            </a:endParaRPr>
          </a:p>
          <a:p>
            <a:endParaRPr kumimoji="0" lang="en-US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en-US" altLang="en-US" sz="600" dirty="0">
              <a:latin typeface="+mj-lt"/>
            </a:endParaRPr>
          </a:p>
          <a:p>
            <a:endParaRPr kumimoji="0" lang="en-US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en-US" altLang="en-US" sz="600" dirty="0">
              <a:latin typeface="+mj-lt"/>
            </a:endParaRPr>
          </a:p>
          <a:p>
            <a:r>
              <a:rPr kumimoji="0" lang="en-US" altLang="en-US" sz="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Laura Petri, </a:t>
            </a:r>
            <a:r>
              <a:rPr lang="en-US" sz="600" dirty="0">
                <a:latin typeface="+mj-lt"/>
              </a:rPr>
              <a:t>Concept Analysis of Interdisciplinary Collaboration, </a:t>
            </a:r>
            <a:r>
              <a:rPr lang="en-US" sz="600" i="1" dirty="0">
                <a:latin typeface="+mj-lt"/>
              </a:rPr>
              <a:t>Nursing Forum</a:t>
            </a:r>
            <a:r>
              <a:rPr lang="en-US" sz="600" dirty="0">
                <a:latin typeface="+mj-lt"/>
              </a:rPr>
              <a:t>, 2010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EA68AD-9180-4763-A9F6-01F4C050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19" y="1186966"/>
            <a:ext cx="6846757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94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98425"/>
            <a:ext cx="10515600" cy="1325563"/>
          </a:xfrm>
        </p:spPr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84" y="2172196"/>
            <a:ext cx="10882366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 </a:t>
            </a:r>
            <a:endParaRPr lang="en-US" sz="3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/>
              <a:t>Ought Healthcare Organizations Support the Empowerment of Nurses in the Development of Care Decisions at the End of Life?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THANK YOU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EA68AD-9180-4763-A9F6-01F4C0503F1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3714" y="1161246"/>
            <a:ext cx="6654910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28" y="365125"/>
            <a:ext cx="10733672" cy="1325563"/>
          </a:xfrm>
        </p:spPr>
        <p:txBody>
          <a:bodyPr>
            <a:normAutofit/>
          </a:bodyPr>
          <a:lstStyle/>
          <a:p>
            <a:r>
              <a:rPr lang="en-US" dirty="0"/>
              <a:t>Organizational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3" y="1690688"/>
            <a:ext cx="11172834" cy="522058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In </a:t>
            </a:r>
            <a:r>
              <a:rPr lang="en-US" dirty="0">
                <a:hlinkClick r:id="rId3"/>
              </a:rPr>
              <a:t>Florence Nightingale’s well-known work, </a:t>
            </a:r>
            <a:r>
              <a:rPr lang="en-US" i="1" dirty="0">
                <a:hlinkClick r:id="rId3"/>
              </a:rPr>
              <a:t>Notes on Nursing</a:t>
            </a:r>
            <a:r>
              <a:rPr lang="en-US" dirty="0">
                <a:hlinkClick r:id="rId3"/>
              </a:rPr>
              <a:t>,</a:t>
            </a:r>
            <a:r>
              <a:rPr lang="en-US" dirty="0"/>
              <a:t> she wrote,</a:t>
            </a:r>
            <a:r>
              <a:rPr lang="en-US" i="1" dirty="0"/>
              <a:t>“…the very first requirement in a hospital is that it should do the sick no harm.”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2600" dirty="0"/>
              <a:t>Moral distress among nurses exists, in part, because of the hierarchical and bureaucratic nature of healthcare organizations. 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For more than one hundred fifty years, health care organizations have been physician-led and separate from the organizational structure.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Nurses are in less powerful positions in the health care hierarchy.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In the case of moral distress at the end-of-life, this hierarchical relationship has limited the ability of nurses to voice moral concerns thus increasing moral distress.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600" dirty="0">
                <a:latin typeface="+mj-lt"/>
              </a:rPr>
              <a:t>Joan Liaschenko and Elizabeth Peter, "Fostering Nurses' Moral Agency and Moral Identity: The Importance of Moral Community," </a:t>
            </a:r>
            <a:r>
              <a:rPr lang="en-US" sz="600" i="1" dirty="0">
                <a:latin typeface="+mj-lt"/>
              </a:rPr>
              <a:t>Hastings Center Report</a:t>
            </a:r>
            <a:r>
              <a:rPr lang="en-US" sz="600" dirty="0">
                <a:latin typeface="+mj-lt"/>
              </a:rPr>
              <a:t> 46 (2016).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B96ED90-EA33-4811-BFB6-02BDBA19D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128" y="1441425"/>
            <a:ext cx="5586417" cy="4881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0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98" y="15711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Lack of Empowerment for Nurses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838" y="1109024"/>
            <a:ext cx="10846450" cy="53991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600" dirty="0"/>
          </a:p>
          <a:p>
            <a:pPr marL="0" indent="0">
              <a:buNone/>
            </a:pPr>
            <a:r>
              <a:rPr lang="en-US" sz="11200" dirty="0">
                <a:solidFill>
                  <a:schemeClr val="accent5">
                    <a:lumMod val="75000"/>
                  </a:schemeClr>
                </a:solidFill>
              </a:rPr>
              <a:t>Causes</a:t>
            </a:r>
          </a:p>
          <a:p>
            <a:pPr marL="971550" lvl="1" indent="-514350">
              <a:lnSpc>
                <a:spcPct val="120000"/>
              </a:lnSpc>
              <a:buAutoNum type="arabicParenR"/>
            </a:pPr>
            <a:r>
              <a:rPr lang="en-US" sz="11200" dirty="0"/>
              <a:t>Not being able to fulfill his or her nursing obligations for their patients due to intractable value conflicts</a:t>
            </a:r>
          </a:p>
          <a:p>
            <a:pPr marL="971550" lvl="1" indent="-514350">
              <a:lnSpc>
                <a:spcPct val="120000"/>
              </a:lnSpc>
              <a:buAutoNum type="arabicParenR"/>
            </a:pPr>
            <a:r>
              <a:rPr lang="en-US" sz="11200" dirty="0"/>
              <a:t>Ineffective communication, lack of teamwork, organizational oversights, staffing policies</a:t>
            </a:r>
          </a:p>
          <a:p>
            <a:pPr marL="971550" lvl="1" indent="-514350">
              <a:lnSpc>
                <a:spcPct val="120000"/>
              </a:lnSpc>
              <a:buAutoNum type="arabicParenR"/>
            </a:pPr>
            <a:r>
              <a:rPr lang="en-US" sz="11200" dirty="0"/>
              <a:t>Pressures on health care systems that undermine integrity and well being</a:t>
            </a:r>
          </a:p>
          <a:p>
            <a:pPr marL="971550" lvl="1" indent="-514350">
              <a:lnSpc>
                <a:spcPct val="120000"/>
              </a:lnSpc>
              <a:buAutoNum type="arabicParenR"/>
            </a:pPr>
            <a:r>
              <a:rPr lang="en-US" sz="11200" dirty="0"/>
              <a:t>“Captain of the ship” mentality </a:t>
            </a:r>
            <a:endParaRPr lang="en-US" sz="11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1200" b="1" dirty="0">
                <a:solidFill>
                  <a:schemeClr val="accent5">
                    <a:lumMod val="75000"/>
                  </a:schemeClr>
                </a:solidFill>
              </a:rPr>
              <a:t>Result</a:t>
            </a:r>
            <a:r>
              <a:rPr lang="en-US" sz="11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en-US" sz="11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1200" i="1" dirty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en-US" sz="11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1200" i="1" dirty="0">
                <a:solidFill>
                  <a:schemeClr val="accent5">
                    <a:lumMod val="75000"/>
                  </a:schemeClr>
                </a:solidFill>
              </a:rPr>
              <a:t>Quiet Crisis – </a:t>
            </a:r>
            <a:r>
              <a:rPr lang="en-US" sz="11200" dirty="0">
                <a:solidFill>
                  <a:schemeClr val="accent5">
                    <a:lumMod val="75000"/>
                  </a:schemeClr>
                </a:solidFill>
              </a:rPr>
              <a:t>Intent to leave </a:t>
            </a:r>
            <a:endParaRPr lang="en-US" sz="3100" dirty="0"/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Rushton, Cynda , (2017). Moral Distress and Building Resilience, John Hopkins Nursing.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FE2F34C-61BA-4BC7-8944-BDE237614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38" y="1224311"/>
            <a:ext cx="7529791" cy="52456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7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5" y="365125"/>
            <a:ext cx="10962891" cy="1325563"/>
          </a:xfrm>
        </p:spPr>
        <p:txBody>
          <a:bodyPr/>
          <a:lstStyle/>
          <a:p>
            <a:r>
              <a:rPr lang="en-US" dirty="0"/>
              <a:t>Moral Distress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65" y="2173267"/>
            <a:ext cx="10515600" cy="373985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1200" dirty="0"/>
              <a:t>Jameton (1984):  </a:t>
            </a:r>
            <a:r>
              <a:rPr lang="en-US" sz="11200" b="1" dirty="0"/>
              <a:t>Moral</a:t>
            </a:r>
            <a:r>
              <a:rPr lang="en-US" sz="11200" dirty="0"/>
              <a:t> </a:t>
            </a:r>
            <a:r>
              <a:rPr lang="en-US" sz="11200" b="1" dirty="0"/>
              <a:t>distress </a:t>
            </a:r>
            <a:r>
              <a:rPr lang="en-US" sz="11200" dirty="0"/>
              <a:t>occurs when a nurse knows the morally correct action to take but is constrained in some way from taking this action</a:t>
            </a:r>
          </a:p>
          <a:p>
            <a:pPr>
              <a:lnSpc>
                <a:spcPct val="120000"/>
              </a:lnSpc>
            </a:pPr>
            <a:endParaRPr lang="en-US" sz="11200" dirty="0"/>
          </a:p>
          <a:p>
            <a:pPr>
              <a:lnSpc>
                <a:spcPct val="120000"/>
              </a:lnSpc>
            </a:pPr>
            <a:r>
              <a:rPr lang="en-US" sz="11200" dirty="0"/>
              <a:t>The ethical dimensions of practice and concerns related to difficulties upholding professional values, responsibilities and duties creates moral distress for nurses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Catherine A </a:t>
            </a:r>
            <a:r>
              <a:rPr lang="en-US" sz="2400" dirty="0" err="1">
                <a:latin typeface="+mj-lt"/>
              </a:rPr>
              <a:t>Hiler</a:t>
            </a:r>
            <a:r>
              <a:rPr lang="en-US" sz="2400" dirty="0">
                <a:latin typeface="+mj-lt"/>
              </a:rPr>
              <a:t> et al., "Predictors of Moral Distress in a Us Sample of Critical Care Nurses," ibid., no. 1.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Bernadette Pauly, Framing the Issues: Moral Distress in Health Care, HEC Forum, 2010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E0BBE0-C3DC-4BC4-8EEF-7FD30D525CB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0136" y="1389172"/>
            <a:ext cx="3244456" cy="49484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2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23" y="365125"/>
            <a:ext cx="10722077" cy="1325563"/>
          </a:xfrm>
        </p:spPr>
        <p:txBody>
          <a:bodyPr>
            <a:normAutofit/>
          </a:bodyPr>
          <a:lstStyle/>
          <a:p>
            <a:r>
              <a:rPr lang="en-US" dirty="0"/>
              <a:t>Impact of Moral Distress on Nurses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23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presence of moral distress significantly impacts</a:t>
            </a:r>
            <a:endParaRPr lang="en-US" dirty="0"/>
          </a:p>
          <a:p>
            <a:pPr marL="971550" lvl="1" indent="-514350">
              <a:lnSpc>
                <a:spcPct val="100000"/>
              </a:lnSpc>
              <a:buAutoNum type="arabicParenR"/>
            </a:pPr>
            <a:r>
              <a:rPr lang="en-US" sz="2800" dirty="0"/>
              <a:t>Nurse personal quality of life</a:t>
            </a:r>
          </a:p>
          <a:p>
            <a:pPr marL="971550" lvl="1" indent="-514350">
              <a:lnSpc>
                <a:spcPct val="100000"/>
              </a:lnSpc>
              <a:buAutoNum type="arabicParenR"/>
            </a:pPr>
            <a:r>
              <a:rPr lang="en-US" sz="2800" dirty="0"/>
              <a:t>Nurse turnover intent </a:t>
            </a:r>
          </a:p>
          <a:p>
            <a:pPr marL="971550" lvl="1" indent="-514350">
              <a:lnSpc>
                <a:spcPct val="100000"/>
              </a:lnSpc>
              <a:buAutoNum type="arabicParenR"/>
            </a:pPr>
            <a:r>
              <a:rPr lang="en-US" sz="2800" dirty="0"/>
              <a:t>Professional quality of life</a:t>
            </a:r>
          </a:p>
          <a:p>
            <a:pPr marL="971550" lvl="1" indent="-514350">
              <a:lnSpc>
                <a:spcPct val="100000"/>
              </a:lnSpc>
              <a:buAutoNum type="arabicParenR"/>
            </a:pPr>
            <a:r>
              <a:rPr lang="en-US" sz="2800" dirty="0"/>
              <a:t>Withdrawal from ethically challenging situations </a:t>
            </a:r>
          </a:p>
          <a:p>
            <a:pPr marL="971550" lvl="1" indent="-514350">
              <a:lnSpc>
                <a:spcPct val="100000"/>
              </a:lnSpc>
              <a:buAutoNum type="arabicParenR"/>
            </a:pPr>
            <a:r>
              <a:rPr lang="en-US" sz="2800" dirty="0"/>
              <a:t>Inability to fulfill commitment to patients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</p:txBody>
      </p:sp>
      <p:pic>
        <p:nvPicPr>
          <p:cNvPr id="1026" name="Picture 2" descr="Moral Distress Initiative - Organizational Excellence">
            <a:extLst>
              <a:ext uri="{FF2B5EF4-FFF2-40B4-BE49-F238E27FC236}">
                <a16:creationId xmlns:a16="http://schemas.microsoft.com/office/drawing/2014/main" id="{4A1E0CAF-AA76-4445-9997-D406AC588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048" y="1825625"/>
            <a:ext cx="2867202" cy="221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97B7E027-64D5-4DC6-A9C3-889BB3A47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00" y="1463657"/>
            <a:ext cx="8053048" cy="48151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6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End-of-Life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bmk="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Non or Minimally Beneficial Care </a:t>
            </a:r>
          </a:p>
          <a:p>
            <a:pPr marL="0" indent="0">
              <a:buNone/>
            </a:pPr>
            <a:endParaRPr lang="en-US" altLang="en-US" dirty="0" bmk="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dirty="0" bmk="">
                <a:ea typeface="Times New Roman" panose="02020603050405020304" pitchFamily="18" charset="0"/>
              </a:rPr>
              <a:t>“Continual exposure to prolonged medical treatments, provision of minimally beneficial care, and repeated interventions with challenging patients and families facing end-of-life care and determinations regarding initiating or stopping aggressive care challenges the personal moral agency of caregivers and increases moral distress.” </a:t>
            </a:r>
            <a:endParaRPr lang="en-US" altLang="en-US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-Ann Hamric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E06CDF-E842-4264-B421-40C9E0C91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113" y="1373252"/>
            <a:ext cx="3572129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2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45" y="186995"/>
            <a:ext cx="10515600" cy="1325563"/>
          </a:xfrm>
        </p:spPr>
        <p:txBody>
          <a:bodyPr/>
          <a:lstStyle/>
          <a:p>
            <a:r>
              <a:rPr lang="en-US" dirty="0"/>
              <a:t>End-of-Life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45" y="1444205"/>
            <a:ext cx="11125990" cy="522679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3800" dirty="0" bmk="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Challenges with End-of-Life Care Decisions for Nurses  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dirty="0" bmk="">
              <a:ea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3800" dirty="0"/>
              <a:t>Role ambiguity 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Communication issues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Indecision whether care is non or minimally beneficial 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Initiation of end-of-life discussions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Inclusion in end-of-life care planning</a:t>
            </a:r>
            <a:br>
              <a:rPr lang="en-US" dirty="0"/>
            </a:b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“More than 90% of caregivers believed that decision-making should be collaborative, but 50% of physicians and only 27% of nursing staff members believed that the nursing staff was actually involved”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900" dirty="0">
                <a:latin typeface="+mj-lt"/>
              </a:rPr>
              <a:t>Ferrand E, Lemaire F, </a:t>
            </a:r>
            <a:r>
              <a:rPr lang="en-US" sz="900" dirty="0" err="1">
                <a:latin typeface="+mj-lt"/>
              </a:rPr>
              <a:t>Regnier</a:t>
            </a:r>
            <a:r>
              <a:rPr lang="en-US" sz="900" dirty="0">
                <a:latin typeface="+mj-lt"/>
              </a:rPr>
              <a:t> B, </a:t>
            </a:r>
            <a:r>
              <a:rPr lang="en-US" sz="900" dirty="0" err="1">
                <a:latin typeface="+mj-lt"/>
              </a:rPr>
              <a:t>Kuteifan</a:t>
            </a:r>
            <a:r>
              <a:rPr lang="en-US" sz="900" dirty="0">
                <a:latin typeface="+mj-lt"/>
              </a:rPr>
              <a:t> K, </a:t>
            </a:r>
            <a:r>
              <a:rPr lang="en-US" sz="900" dirty="0" err="1">
                <a:latin typeface="+mj-lt"/>
              </a:rPr>
              <a:t>Badet</a:t>
            </a:r>
            <a:r>
              <a:rPr lang="en-US" sz="900" dirty="0">
                <a:latin typeface="+mj-lt"/>
              </a:rPr>
              <a:t> M, </a:t>
            </a:r>
            <a:r>
              <a:rPr lang="en-US" sz="900" dirty="0" err="1">
                <a:latin typeface="+mj-lt"/>
              </a:rPr>
              <a:t>Asfar</a:t>
            </a:r>
            <a:r>
              <a:rPr lang="en-US" sz="900" dirty="0">
                <a:latin typeface="+mj-lt"/>
              </a:rPr>
              <a:t> P, Jaber S, </a:t>
            </a:r>
            <a:r>
              <a:rPr lang="en-US" sz="900" dirty="0" err="1">
                <a:latin typeface="+mj-lt"/>
              </a:rPr>
              <a:t>Chagnon</a:t>
            </a:r>
            <a:r>
              <a:rPr lang="en-US" sz="900" dirty="0">
                <a:latin typeface="+mj-lt"/>
              </a:rPr>
              <a:t> JL, Renault A, Robert R, Pochard F, Herve C, Brun-Buisson C, </a:t>
            </a:r>
            <a:r>
              <a:rPr lang="en-US" sz="900" dirty="0" err="1">
                <a:latin typeface="+mj-lt"/>
              </a:rPr>
              <a:t>Duvaldestin</a:t>
            </a:r>
            <a:r>
              <a:rPr lang="en-US" sz="900" dirty="0">
                <a:latin typeface="+mj-lt"/>
              </a:rPr>
              <a:t> P; </a:t>
            </a:r>
            <a:br>
              <a:rPr lang="en-US" sz="900" dirty="0">
                <a:latin typeface="+mj-lt"/>
              </a:rPr>
            </a:br>
            <a:r>
              <a:rPr lang="en-US" sz="900" dirty="0">
                <a:latin typeface="+mj-lt"/>
              </a:rPr>
              <a:t>French RESSENTI Group. Discrepancies between perceptions by physicians and nursing staff of intensive care unit end-of-life decisions. Am J Respir </a:t>
            </a:r>
            <a:r>
              <a:rPr lang="en-US" sz="900" dirty="0" err="1">
                <a:latin typeface="+mj-lt"/>
              </a:rPr>
              <a:t>Crit</a:t>
            </a:r>
            <a:r>
              <a:rPr lang="en-US" sz="900" dirty="0">
                <a:latin typeface="+mj-lt"/>
              </a:rPr>
              <a:t> Care Med. 2003 </a:t>
            </a:r>
            <a:br>
              <a:rPr lang="en-US" sz="900" dirty="0">
                <a:latin typeface="+mj-lt"/>
              </a:rPr>
            </a:br>
            <a:r>
              <a:rPr lang="en-US" sz="900" dirty="0">
                <a:latin typeface="+mj-lt"/>
              </a:rPr>
              <a:t>May 15;167(10):1310-5. </a:t>
            </a:r>
            <a:r>
              <a:rPr lang="en-US" sz="900" dirty="0" err="1">
                <a:latin typeface="+mj-lt"/>
              </a:rPr>
              <a:t>doi</a:t>
            </a:r>
            <a:r>
              <a:rPr lang="en-US" sz="900" dirty="0">
                <a:latin typeface="+mj-lt"/>
              </a:rPr>
              <a:t>: 10.1164/rccm.200207-752OC. </a:t>
            </a:r>
            <a:r>
              <a:rPr lang="en-US" sz="900" dirty="0" err="1">
                <a:latin typeface="+mj-lt"/>
              </a:rPr>
              <a:t>Epub</a:t>
            </a:r>
            <a:r>
              <a:rPr lang="en-US" sz="900" dirty="0">
                <a:latin typeface="+mj-lt"/>
              </a:rPr>
              <a:t> 2003 Jan 24. PMID: 12738597.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Critical Care Nurses at Higher Risk of Burnout">
            <a:extLst>
              <a:ext uri="{FF2B5EF4-FFF2-40B4-BE49-F238E27FC236}">
                <a16:creationId xmlns:a16="http://schemas.microsoft.com/office/drawing/2014/main" id="{48EE7EA0-DC5E-4D86-9EE1-564E02F9A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189" y="1775798"/>
            <a:ext cx="3228238" cy="248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84BF6DC1-564D-4986-816B-C27EFE648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57" y="1180965"/>
            <a:ext cx="3646341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45" y="425745"/>
            <a:ext cx="10515600" cy="1325563"/>
          </a:xfrm>
        </p:spPr>
        <p:txBody>
          <a:bodyPr/>
          <a:lstStyle/>
          <a:p>
            <a:r>
              <a:rPr lang="en-US" dirty="0"/>
              <a:t>End of Life Care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45" y="1449944"/>
            <a:ext cx="10515600" cy="4860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bmk="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Opportunities with End-of-Life Care Inclusion of Nurses  </a:t>
            </a:r>
          </a:p>
          <a:p>
            <a:pPr marL="0" indent="0">
              <a:buNone/>
            </a:pPr>
            <a:endParaRPr lang="en-US" altLang="en-US" dirty="0" bmk="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bmk="">
                <a:ea typeface="Times New Roman" panose="02020603050405020304" pitchFamily="18" charset="0"/>
              </a:rPr>
              <a:t>Nurses are the primary care providers to patients</a:t>
            </a:r>
          </a:p>
          <a:p>
            <a:pPr marL="971550" lvl="1" indent="-514350">
              <a:buAutoNum type="arabicParenR"/>
            </a:pPr>
            <a:r>
              <a:rPr lang="en-US" sz="2800" dirty="0"/>
              <a:t>Understanding patient status is time intensive </a:t>
            </a:r>
          </a:p>
          <a:p>
            <a:pPr marL="971550" lvl="1" indent="-514350">
              <a:buAutoNum type="arabicParenR"/>
            </a:pPr>
            <a:r>
              <a:rPr lang="en-US" sz="2800" dirty="0"/>
              <a:t>Have a unique relationship based on time spent</a:t>
            </a:r>
          </a:p>
          <a:p>
            <a:pPr marL="971550" lvl="1" indent="-514350">
              <a:buAutoNum type="arabicParenR"/>
            </a:pPr>
            <a:r>
              <a:rPr lang="en-US" sz="2800" dirty="0"/>
              <a:t>Includes the collection of patient cues </a:t>
            </a:r>
          </a:p>
          <a:p>
            <a:pPr marL="971550" lvl="1" indent="-514350">
              <a:buAutoNum type="arabicParenR"/>
            </a:pPr>
            <a:r>
              <a:rPr lang="en-US" sz="2800" dirty="0"/>
              <a:t>Use the understanding of patient status to identify patient patterns </a:t>
            </a:r>
          </a:p>
          <a:p>
            <a:pPr marL="971550" lvl="1" indent="-514350">
              <a:buAutoNum type="arabicParenR"/>
            </a:pPr>
            <a:r>
              <a:rPr lang="en-US" sz="2800" dirty="0"/>
              <a:t>Situation awareness allows nurse perceptions of how a patient will progress during their hospital admission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12638C2-DB21-4494-B3AE-61567BBF8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87" y="1088527"/>
            <a:ext cx="3529099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019" y="365125"/>
            <a:ext cx="10848781" cy="1325563"/>
          </a:xfrm>
        </p:spPr>
        <p:txBody>
          <a:bodyPr/>
          <a:lstStyle/>
          <a:p>
            <a:r>
              <a:rPr lang="en-US" dirty="0"/>
              <a:t>Organizational Empowerment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299CE2-B121-4DB1-AA16-0F405E38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19" y="1808039"/>
            <a:ext cx="10882366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</a:rPr>
              <a:t> WHY?</a:t>
            </a:r>
            <a:br>
              <a:rPr lang="en-US" sz="2800" dirty="0"/>
            </a:br>
            <a:endParaRPr lang="en-US" sz="2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>
                <a:cs typeface="Arial" panose="020B0604020202020204" pitchFamily="34" charset="0"/>
              </a:rPr>
              <a:t> correlation exists that shows </a:t>
            </a:r>
            <a:r>
              <a:rPr lang="en-US" sz="2800" b="1" dirty="0">
                <a:cs typeface="Arial" panose="020B0604020202020204" pitchFamily="34" charset="0"/>
              </a:rPr>
              <a:t>significantly decreased moral distress </a:t>
            </a:r>
            <a:r>
              <a:rPr lang="en-US" sz="2800" dirty="0">
                <a:cs typeface="Arial" panose="020B0604020202020204" pitchFamily="34" charset="0"/>
              </a:rPr>
              <a:t>in nurses affiliated with institutions that support ethics and interdisciplinary collaboration in end-of-life decision making.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 nurse’s moral agency should be incorporated into the hierarchy of medical treatment decisions to reduce moral distress.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Health care organizations have an obligation to act morally and ethically regarding patients, providers and the community.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EA68AD-9180-4763-A9F6-01F4C0503F1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939" y="1384797"/>
            <a:ext cx="6737029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EBC1920-E0DB-4B87-86AC-40C66B971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19" y="6215876"/>
            <a:ext cx="154258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Anne Cullen, "Schwartz Rounds® - Promoting Compassionate Care and Healthy </a:t>
            </a:r>
            <a:r>
              <a:rPr kumimoji="0" lang="en-US" altLang="en-US" sz="6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kumimoji="0" lang="en-US" altLang="en-US" sz="6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," </a:t>
            </a:r>
            <a:r>
              <a:rPr kumimoji="0" lang="en-US" altLang="en-US" sz="6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Journal of Social Work Practice</a:t>
            </a:r>
            <a:r>
              <a:rPr kumimoji="0" lang="en-US" altLang="en-US" sz="6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30, no. 2 (2016).</a:t>
            </a:r>
            <a:endParaRPr kumimoji="0" lang="en-US" altLang="en-US" sz="6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Ila Vargas Will and Karen Then, "Understanding Moral Distress Experienced by Critical Care Nurses," </a:t>
            </a:r>
            <a:r>
              <a:rPr kumimoji="0" lang="en-US" altLang="en-US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Canadian Journal of Critical Care Nursing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27, no. 2 (2016).</a:t>
            </a:r>
          </a:p>
          <a:p>
            <a:r>
              <a:rPr lang="en-US" sz="600" dirty="0">
                <a:latin typeface="+mj-lt"/>
              </a:rPr>
              <a:t>Catherine A </a:t>
            </a:r>
            <a:r>
              <a:rPr lang="en-US" sz="600" dirty="0" err="1">
                <a:latin typeface="+mj-lt"/>
              </a:rPr>
              <a:t>Hiler</a:t>
            </a:r>
            <a:r>
              <a:rPr lang="en-US" sz="600" dirty="0">
                <a:latin typeface="+mj-lt"/>
              </a:rPr>
              <a:t> et al., "Predictors of Moral Distress in a Us Sample of Critical Care Nurses," ibid., no. 1.</a:t>
            </a:r>
            <a:br>
              <a:rPr lang="en-US" sz="600" dirty="0">
                <a:latin typeface="+mj-lt"/>
              </a:rPr>
            </a:br>
            <a:r>
              <a:rPr lang="en-US" sz="600" dirty="0">
                <a:latin typeface="+mj-lt"/>
              </a:rPr>
              <a:t>Krista Wolcott </a:t>
            </a:r>
            <a:r>
              <a:rPr lang="en-US" sz="600" dirty="0" err="1">
                <a:latin typeface="+mj-lt"/>
              </a:rPr>
              <a:t>Altaker</a:t>
            </a:r>
            <a:r>
              <a:rPr lang="en-US" sz="600" dirty="0">
                <a:latin typeface="+mj-lt"/>
              </a:rPr>
              <a:t>, Jill Howie-Esquivel, and Janine K </a:t>
            </a:r>
            <a:r>
              <a:rPr lang="en-US" sz="600" dirty="0" err="1">
                <a:latin typeface="+mj-lt"/>
              </a:rPr>
              <a:t>Cataldo</a:t>
            </a:r>
            <a:r>
              <a:rPr lang="en-US" sz="600" dirty="0">
                <a:latin typeface="+mj-lt"/>
              </a:rPr>
              <a:t>, "Relationships among Palliative Care, Ethical Climate, Empowerment, and Moral Distress in Intensive Care Unit Nurses," ibid., no. 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055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10204</TotalTime>
  <Words>1237</Words>
  <Application>Microsoft Office PowerPoint</Application>
  <PresentationFormat>Widescreen</PresentationFormat>
  <Paragraphs>166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Ought Healthcare Organizations Support the Empowerment of Nurses in the Development of Care Decisions at the End of Life?</vt:lpstr>
      <vt:lpstr>Organizational Structure </vt:lpstr>
      <vt:lpstr>Lack of Empowerment for Nurses</vt:lpstr>
      <vt:lpstr>Moral Distress </vt:lpstr>
      <vt:lpstr>Impact of Moral Distress on Nurses  </vt:lpstr>
      <vt:lpstr>End-of-Life Care</vt:lpstr>
      <vt:lpstr>End-of-Life Care</vt:lpstr>
      <vt:lpstr>End of Life Care </vt:lpstr>
      <vt:lpstr>Organizational Empowerment </vt:lpstr>
      <vt:lpstr>Organizational Empowerment </vt:lpstr>
      <vt:lpstr>Organizational Empowerment </vt:lpstr>
      <vt:lpstr>Organizational Empowerment </vt:lpstr>
      <vt:lpstr>Organizational Empowerment </vt:lpstr>
      <vt:lpstr>Organizational Empowerment </vt:lpstr>
      <vt:lpstr>Organizational Empowerment </vt:lpstr>
      <vt:lpstr>Organizational Empowerment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Surrogate Decision Making: Standards and Pitfalls</dc:title>
  <dc:creator>Grace Oei</dc:creator>
  <cp:lastModifiedBy>Rasnic, MaryJane</cp:lastModifiedBy>
  <cp:revision>74</cp:revision>
  <dcterms:created xsi:type="dcterms:W3CDTF">2019-01-09T21:13:33Z</dcterms:created>
  <dcterms:modified xsi:type="dcterms:W3CDTF">2020-11-10T00:35:41Z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10b7cc8-bbd5-45a9-849d-b650c46980f3_Enabled">
    <vt:lpwstr>true</vt:lpwstr>
  </property>
  <property fmtid="{D5CDD505-2E9C-101B-9397-08002B2CF9AE}" pid="3" name="MSIP_Label_f10b7cc8-bbd5-45a9-849d-b650c46980f3_SetDate">
    <vt:lpwstr>2020-11-02T17:54:57Z</vt:lpwstr>
  </property>
  <property fmtid="{D5CDD505-2E9C-101B-9397-08002B2CF9AE}" pid="4" name="MSIP_Label_f10b7cc8-bbd5-45a9-849d-b650c46980f3_Method">
    <vt:lpwstr>Privileged</vt:lpwstr>
  </property>
  <property fmtid="{D5CDD505-2E9C-101B-9397-08002B2CF9AE}" pid="5" name="MSIP_Label_f10b7cc8-bbd5-45a9-849d-b650c46980f3_Name">
    <vt:lpwstr>f10b7cc8-bbd5-45a9-849d-b650c46980f3</vt:lpwstr>
  </property>
  <property fmtid="{D5CDD505-2E9C-101B-9397-08002B2CF9AE}" pid="6" name="MSIP_Label_f10b7cc8-bbd5-45a9-849d-b650c46980f3_SiteId">
    <vt:lpwstr>d931cb4a-3984-4328-9fb6-96d7d7fd51b0</vt:lpwstr>
  </property>
  <property fmtid="{D5CDD505-2E9C-101B-9397-08002B2CF9AE}" pid="7" name="MSIP_Label_f10b7cc8-bbd5-45a9-849d-b650c46980f3_ActionId">
    <vt:lpwstr>b0d89eb2-aaf6-4aa0-a336-0000f4b8767d</vt:lpwstr>
  </property>
  <property fmtid="{D5CDD505-2E9C-101B-9397-08002B2CF9AE}" pid="8" name="MSIP_Label_f10b7cc8-bbd5-45a9-849d-b650c46980f3_ContentBits">
    <vt:lpwstr>0</vt:lpwstr>
  </property>
</Properties>
</file>